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99" r:id="rId5"/>
    <p:sldMasterId id="2147483823" r:id="rId6"/>
  </p:sldMasterIdLst>
  <p:notesMasterIdLst>
    <p:notesMasterId r:id="rId33"/>
  </p:notesMasterIdLst>
  <p:handoutMasterIdLst>
    <p:handoutMasterId r:id="rId34"/>
  </p:handoutMasterIdLst>
  <p:sldIdLst>
    <p:sldId id="2147478306" r:id="rId7"/>
    <p:sldId id="1306" r:id="rId8"/>
    <p:sldId id="2147478338" r:id="rId9"/>
    <p:sldId id="2147478348" r:id="rId10"/>
    <p:sldId id="2147478340" r:id="rId11"/>
    <p:sldId id="2147478341" r:id="rId12"/>
    <p:sldId id="2147478307" r:id="rId13"/>
    <p:sldId id="706" r:id="rId14"/>
    <p:sldId id="420" r:id="rId15"/>
    <p:sldId id="710" r:id="rId16"/>
    <p:sldId id="2147478349" r:id="rId17"/>
    <p:sldId id="2147478350" r:id="rId18"/>
    <p:sldId id="2147478351" r:id="rId19"/>
    <p:sldId id="421" r:id="rId20"/>
    <p:sldId id="2147478359" r:id="rId21"/>
    <p:sldId id="2147478360" r:id="rId22"/>
    <p:sldId id="2147478355" r:id="rId23"/>
    <p:sldId id="2147478356" r:id="rId24"/>
    <p:sldId id="2147478352" r:id="rId25"/>
    <p:sldId id="2147478353" r:id="rId26"/>
    <p:sldId id="5628" r:id="rId27"/>
    <p:sldId id="2147478354" r:id="rId28"/>
    <p:sldId id="2147478357" r:id="rId29"/>
    <p:sldId id="2147478358" r:id="rId30"/>
    <p:sldId id="5669" r:id="rId31"/>
    <p:sldId id="859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ED09E4-B5B5-488B-BB1A-E1470FE9669C}">
          <p14:sldIdLst>
            <p14:sldId id="2147478306"/>
            <p14:sldId id="1306"/>
            <p14:sldId id="2147478338"/>
            <p14:sldId id="2147478348"/>
            <p14:sldId id="2147478340"/>
            <p14:sldId id="2147478341"/>
            <p14:sldId id="2147478307"/>
            <p14:sldId id="706"/>
            <p14:sldId id="420"/>
            <p14:sldId id="710"/>
            <p14:sldId id="2147478349"/>
            <p14:sldId id="2147478350"/>
            <p14:sldId id="2147478351"/>
            <p14:sldId id="421"/>
            <p14:sldId id="2147478359"/>
            <p14:sldId id="2147478360"/>
            <p14:sldId id="2147478355"/>
            <p14:sldId id="2147478356"/>
            <p14:sldId id="2147478352"/>
            <p14:sldId id="2147478353"/>
            <p14:sldId id="5628"/>
            <p14:sldId id="2147478354"/>
            <p14:sldId id="2147478357"/>
            <p14:sldId id="2147478358"/>
          </p14:sldIdLst>
        </p14:section>
        <p14:section name="Untitled Section" id="{FF888E3E-9CC3-4767-B2E8-E0AC7D415607}">
          <p14:sldIdLst>
            <p14:sldId id="5669"/>
            <p14:sldId id="8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120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8" autoAdjust="0"/>
    <p:restoredTop sz="93979" autoAdjust="0"/>
  </p:normalViewPr>
  <p:slideViewPr>
    <p:cSldViewPr>
      <p:cViewPr varScale="1">
        <p:scale>
          <a:sx n="51" d="100"/>
          <a:sy n="51" d="100"/>
        </p:scale>
        <p:origin x="64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FD98F-AE6D-4713-8F39-78A115A2E1C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4BF4BF-8825-40C7-8B57-6868FCD015D6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1. Strengthening the Capacity of the Sector</a:t>
          </a:r>
        </a:p>
      </dgm:t>
    </dgm:pt>
    <dgm:pt modelId="{A7F268D1-444A-486E-B107-E10BA19E4940}" type="parTrans" cxnId="{21F6CE09-5020-482A-A1D0-EBB05976C7EB}">
      <dgm:prSet/>
      <dgm:spPr/>
      <dgm:t>
        <a:bodyPr/>
        <a:lstStyle/>
        <a:p>
          <a:endParaRPr lang="en-US" sz="2000"/>
        </a:p>
      </dgm:t>
    </dgm:pt>
    <dgm:pt modelId="{D6E2B845-2695-4B49-813C-6B68873271C9}" type="sibTrans" cxnId="{21F6CE09-5020-482A-A1D0-EBB05976C7EB}">
      <dgm:prSet/>
      <dgm:spPr/>
      <dgm:t>
        <a:bodyPr/>
        <a:lstStyle/>
        <a:p>
          <a:endParaRPr lang="en-US" sz="2000"/>
        </a:p>
      </dgm:t>
    </dgm:pt>
    <dgm:pt modelId="{B1C97A35-89BF-49FD-B8BC-2966172151CD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ZA" sz="1800" dirty="0">
              <a:latin typeface="Arial Narrow" panose="020B0606020202030204" pitchFamily="34" charset="0"/>
            </a:rPr>
            <a:t>2. Teacher Development &amp; Support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5948E432-D05A-44A7-8FA1-327B9ADBA2A0}" type="parTrans" cxnId="{29500754-C62E-4B72-9B44-77461F658636}">
      <dgm:prSet/>
      <dgm:spPr/>
      <dgm:t>
        <a:bodyPr/>
        <a:lstStyle/>
        <a:p>
          <a:endParaRPr lang="en-US" sz="2000"/>
        </a:p>
      </dgm:t>
    </dgm:pt>
    <dgm:pt modelId="{F5806060-84FF-448D-B6D2-2575AF5F57E0}" type="sibTrans" cxnId="{29500754-C62E-4B72-9B44-77461F658636}">
      <dgm:prSet/>
      <dgm:spPr/>
      <dgm:t>
        <a:bodyPr/>
        <a:lstStyle/>
        <a:p>
          <a:endParaRPr lang="en-US" sz="2000"/>
        </a:p>
      </dgm:t>
    </dgm:pt>
    <dgm:pt modelId="{6132F248-0EAE-46CB-A0E0-779400A833E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ZA" sz="1800" dirty="0">
              <a:latin typeface="Arial Narrow" panose="020B0606020202030204" pitchFamily="34" charset="0"/>
            </a:rPr>
            <a:t>3. Direct Learner Support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6164B077-17CE-41D2-BC23-644B2CCE88AD}" type="parTrans" cxnId="{46FA8864-2D5A-4D4A-BDDC-48E6A606B345}">
      <dgm:prSet/>
      <dgm:spPr/>
      <dgm:t>
        <a:bodyPr/>
        <a:lstStyle/>
        <a:p>
          <a:endParaRPr lang="en-US" sz="2000"/>
        </a:p>
      </dgm:t>
    </dgm:pt>
    <dgm:pt modelId="{4874E86C-43DA-45E6-B889-281E76ECDF61}" type="sibTrans" cxnId="{46FA8864-2D5A-4D4A-BDDC-48E6A606B345}">
      <dgm:prSet/>
      <dgm:spPr/>
      <dgm:t>
        <a:bodyPr/>
        <a:lstStyle/>
        <a:p>
          <a:endParaRPr lang="en-US" sz="2000"/>
        </a:p>
      </dgm:t>
    </dgm:pt>
    <dgm:pt modelId="{79947356-0DCE-4BDA-B077-945627F78487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4. Parental and Community Support and Mobilisation</a:t>
          </a:r>
        </a:p>
      </dgm:t>
    </dgm:pt>
    <dgm:pt modelId="{E2DE5A02-6662-4AFE-8479-5A50FB9F9B74}" type="parTrans" cxnId="{444E485E-AA61-42CE-8AA7-EB2F58CB23DB}">
      <dgm:prSet/>
      <dgm:spPr/>
      <dgm:t>
        <a:bodyPr/>
        <a:lstStyle/>
        <a:p>
          <a:endParaRPr lang="en-US" sz="2000"/>
        </a:p>
      </dgm:t>
    </dgm:pt>
    <dgm:pt modelId="{D3568BCC-BBC2-471E-A385-1E299D78BD19}" type="sibTrans" cxnId="{444E485E-AA61-42CE-8AA7-EB2F58CB23DB}">
      <dgm:prSet/>
      <dgm:spPr/>
      <dgm:t>
        <a:bodyPr/>
        <a:lstStyle/>
        <a:p>
          <a:endParaRPr lang="en-US" sz="2000"/>
        </a:p>
      </dgm:t>
    </dgm:pt>
    <dgm:pt modelId="{C652732A-0DA3-4C06-8876-5284993EB79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5. Provisioning and Utilisation of LTSM</a:t>
          </a:r>
        </a:p>
      </dgm:t>
    </dgm:pt>
    <dgm:pt modelId="{C09DD577-A564-4BC9-A920-C60B94268347}" type="parTrans" cxnId="{2411329C-C7F2-44F8-854F-C1E20322E978}">
      <dgm:prSet/>
      <dgm:spPr/>
      <dgm:t>
        <a:bodyPr/>
        <a:lstStyle/>
        <a:p>
          <a:endParaRPr lang="en-US" sz="2000"/>
        </a:p>
      </dgm:t>
    </dgm:pt>
    <dgm:pt modelId="{781CFC4E-D8A8-442E-894F-5D235312259B}" type="sibTrans" cxnId="{2411329C-C7F2-44F8-854F-C1E20322E978}">
      <dgm:prSet/>
      <dgm:spPr/>
      <dgm:t>
        <a:bodyPr/>
        <a:lstStyle/>
        <a:p>
          <a:endParaRPr lang="en-US" sz="2000"/>
        </a:p>
      </dgm:t>
    </dgm:pt>
    <dgm:pt modelId="{22E967D8-B162-4D5F-8984-CCB8A03CFF1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6. Tracking Learner Performance in Reading Outcomes</a:t>
          </a:r>
        </a:p>
      </dgm:t>
    </dgm:pt>
    <dgm:pt modelId="{FE4CD99B-E04C-47C3-BBA4-D8EA095F6DF3}" type="parTrans" cxnId="{E36A2580-B891-4657-997D-D3C12345D88F}">
      <dgm:prSet/>
      <dgm:spPr/>
      <dgm:t>
        <a:bodyPr/>
        <a:lstStyle/>
        <a:p>
          <a:endParaRPr lang="en-US" sz="2000"/>
        </a:p>
      </dgm:t>
    </dgm:pt>
    <dgm:pt modelId="{04013281-FDFE-476B-AB48-957F685D0346}" type="sibTrans" cxnId="{E36A2580-B891-4657-997D-D3C12345D88F}">
      <dgm:prSet/>
      <dgm:spPr/>
      <dgm:t>
        <a:bodyPr/>
        <a:lstStyle/>
        <a:p>
          <a:endParaRPr lang="en-US" sz="2000"/>
        </a:p>
      </dgm:t>
    </dgm:pt>
    <dgm:pt modelId="{489773AC-41A4-4442-B3DC-27FDA66C34E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7. Research, Monitoring, Evaluation and Reporting</a:t>
          </a:r>
        </a:p>
      </dgm:t>
    </dgm:pt>
    <dgm:pt modelId="{610F217C-AF5C-48D6-9C48-209E823521F2}" type="parTrans" cxnId="{B1B7315D-2D0B-44EB-9A87-B057BF14F6CC}">
      <dgm:prSet/>
      <dgm:spPr/>
      <dgm:t>
        <a:bodyPr/>
        <a:lstStyle/>
        <a:p>
          <a:endParaRPr lang="en-US" sz="2000"/>
        </a:p>
      </dgm:t>
    </dgm:pt>
    <dgm:pt modelId="{B7273917-3F89-40EC-82A4-AE2F1E10E252}" type="sibTrans" cxnId="{B1B7315D-2D0B-44EB-9A87-B057BF14F6CC}">
      <dgm:prSet/>
      <dgm:spPr/>
      <dgm:t>
        <a:bodyPr/>
        <a:lstStyle/>
        <a:p>
          <a:endParaRPr lang="en-US" sz="2000"/>
        </a:p>
      </dgm:t>
    </dgm:pt>
    <dgm:pt modelId="{A3010DC8-323C-4D68-9B64-F355203603A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ZA" sz="1800" dirty="0">
              <a:latin typeface="Arial Narrow" panose="020B0606020202030204" pitchFamily="34" charset="0"/>
            </a:rPr>
            <a:t>8. Partnerships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F4F52D18-CA12-43C5-9FC8-E75E6DA1C17D}" type="parTrans" cxnId="{EC86E507-4BF7-49F8-9935-1E5183B445BE}">
      <dgm:prSet/>
      <dgm:spPr/>
      <dgm:t>
        <a:bodyPr/>
        <a:lstStyle/>
        <a:p>
          <a:endParaRPr lang="en-US" sz="2000"/>
        </a:p>
      </dgm:t>
    </dgm:pt>
    <dgm:pt modelId="{EE651F45-6D80-4058-84DD-8858D4729BFE}" type="sibTrans" cxnId="{EC86E507-4BF7-49F8-9935-1E5183B445BE}">
      <dgm:prSet/>
      <dgm:spPr/>
      <dgm:t>
        <a:bodyPr/>
        <a:lstStyle/>
        <a:p>
          <a:endParaRPr lang="en-US" sz="2000"/>
        </a:p>
      </dgm:t>
    </dgm:pt>
    <dgm:pt modelId="{E094D205-1AEC-486A-995D-C588E606FC06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ZA" sz="1800" dirty="0">
              <a:latin typeface="Arial Narrow" panose="020B0606020202030204" pitchFamily="34" charset="0"/>
            </a:rPr>
            <a:t>9. Advocacy and Communication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C33DF74A-2F19-4F49-9631-0FB18A0C2BD3}" type="parTrans" cxnId="{A42BD16C-44B4-4400-A932-33D6F6030928}">
      <dgm:prSet/>
      <dgm:spPr/>
      <dgm:t>
        <a:bodyPr/>
        <a:lstStyle/>
        <a:p>
          <a:endParaRPr lang="en-US" sz="2000"/>
        </a:p>
      </dgm:t>
    </dgm:pt>
    <dgm:pt modelId="{523E180E-AD87-4E24-A467-0C3C7CF5F918}" type="sibTrans" cxnId="{A42BD16C-44B4-4400-A932-33D6F6030928}">
      <dgm:prSet/>
      <dgm:spPr/>
      <dgm:t>
        <a:bodyPr/>
        <a:lstStyle/>
        <a:p>
          <a:endParaRPr lang="en-US" sz="2000"/>
        </a:p>
      </dgm:t>
    </dgm:pt>
    <dgm:pt modelId="{4CE57304-977A-4AF3-9703-76E2D17C557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ZA" sz="1800" dirty="0">
              <a:latin typeface="Arial Narrow" panose="020B0606020202030204" pitchFamily="34" charset="0"/>
            </a:rPr>
            <a:t>10. Reading Across the Curriculum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D53A8D95-1B18-411D-A2A8-8B538B927DFD}" type="parTrans" cxnId="{D8279396-CC63-478F-9A08-C5536DEE6671}">
      <dgm:prSet/>
      <dgm:spPr/>
      <dgm:t>
        <a:bodyPr/>
        <a:lstStyle/>
        <a:p>
          <a:endParaRPr lang="en-US" sz="2000"/>
        </a:p>
      </dgm:t>
    </dgm:pt>
    <dgm:pt modelId="{66B1BA01-8A48-4573-A38A-875BF7EE5D35}" type="sibTrans" cxnId="{D8279396-CC63-478F-9A08-C5536DEE6671}">
      <dgm:prSet/>
      <dgm:spPr/>
      <dgm:t>
        <a:bodyPr/>
        <a:lstStyle/>
        <a:p>
          <a:endParaRPr lang="en-US" sz="2000"/>
        </a:p>
      </dgm:t>
    </dgm:pt>
    <dgm:pt modelId="{A76AA5A8-9D36-C249-B856-D55789DC8344}" type="pres">
      <dgm:prSet presAssocID="{3F9FD98F-AE6D-4713-8F39-78A115A2E1C9}" presName="diagram" presStyleCnt="0">
        <dgm:presLayoutVars>
          <dgm:dir/>
          <dgm:resizeHandles val="exact"/>
        </dgm:presLayoutVars>
      </dgm:prSet>
      <dgm:spPr/>
    </dgm:pt>
    <dgm:pt modelId="{4EEB688D-6DA4-AD43-B4DC-80B13C37203C}" type="pres">
      <dgm:prSet presAssocID="{9F4BF4BF-8825-40C7-8B57-6868FCD015D6}" presName="node" presStyleLbl="node1" presStyleIdx="0" presStyleCnt="10">
        <dgm:presLayoutVars>
          <dgm:bulletEnabled val="1"/>
        </dgm:presLayoutVars>
      </dgm:prSet>
      <dgm:spPr/>
    </dgm:pt>
    <dgm:pt modelId="{AC0479B4-81E2-6F44-8867-F16A121F1D45}" type="pres">
      <dgm:prSet presAssocID="{D6E2B845-2695-4B49-813C-6B68873271C9}" presName="sibTrans" presStyleCnt="0"/>
      <dgm:spPr/>
    </dgm:pt>
    <dgm:pt modelId="{B799BA59-9699-4E48-BE4F-1EC68015DBFE}" type="pres">
      <dgm:prSet presAssocID="{B1C97A35-89BF-49FD-B8BC-2966172151CD}" presName="node" presStyleLbl="node1" presStyleIdx="1" presStyleCnt="10">
        <dgm:presLayoutVars>
          <dgm:bulletEnabled val="1"/>
        </dgm:presLayoutVars>
      </dgm:prSet>
      <dgm:spPr/>
    </dgm:pt>
    <dgm:pt modelId="{ADABDC05-D341-B34C-B27F-AFA4FF4EF518}" type="pres">
      <dgm:prSet presAssocID="{F5806060-84FF-448D-B6D2-2575AF5F57E0}" presName="sibTrans" presStyleCnt="0"/>
      <dgm:spPr/>
    </dgm:pt>
    <dgm:pt modelId="{5421ECD2-B722-AD4F-AB9F-29A82FA1C02B}" type="pres">
      <dgm:prSet presAssocID="{6132F248-0EAE-46CB-A0E0-779400A833E9}" presName="node" presStyleLbl="node1" presStyleIdx="2" presStyleCnt="10">
        <dgm:presLayoutVars>
          <dgm:bulletEnabled val="1"/>
        </dgm:presLayoutVars>
      </dgm:prSet>
      <dgm:spPr/>
    </dgm:pt>
    <dgm:pt modelId="{2E8925DD-0EB1-2248-AAC6-C76B7881ABDF}" type="pres">
      <dgm:prSet presAssocID="{4874E86C-43DA-45E6-B889-281E76ECDF61}" presName="sibTrans" presStyleCnt="0"/>
      <dgm:spPr/>
    </dgm:pt>
    <dgm:pt modelId="{5CDDEC47-6255-2443-B43D-CDC7C9A1BBD5}" type="pres">
      <dgm:prSet presAssocID="{79947356-0DCE-4BDA-B077-945627F78487}" presName="node" presStyleLbl="node1" presStyleIdx="3" presStyleCnt="10">
        <dgm:presLayoutVars>
          <dgm:bulletEnabled val="1"/>
        </dgm:presLayoutVars>
      </dgm:prSet>
      <dgm:spPr/>
    </dgm:pt>
    <dgm:pt modelId="{85B67FD8-7669-7E49-A3DE-CA14CB17668D}" type="pres">
      <dgm:prSet presAssocID="{D3568BCC-BBC2-471E-A385-1E299D78BD19}" presName="sibTrans" presStyleCnt="0"/>
      <dgm:spPr/>
    </dgm:pt>
    <dgm:pt modelId="{89C4EF1E-029A-794B-8961-455A1551FF90}" type="pres">
      <dgm:prSet presAssocID="{C652732A-0DA3-4C06-8876-5284993EB799}" presName="node" presStyleLbl="node1" presStyleIdx="4" presStyleCnt="10">
        <dgm:presLayoutVars>
          <dgm:bulletEnabled val="1"/>
        </dgm:presLayoutVars>
      </dgm:prSet>
      <dgm:spPr/>
    </dgm:pt>
    <dgm:pt modelId="{BE7B52C2-441D-3346-9FA0-055053FC8B3E}" type="pres">
      <dgm:prSet presAssocID="{781CFC4E-D8A8-442E-894F-5D235312259B}" presName="sibTrans" presStyleCnt="0"/>
      <dgm:spPr/>
    </dgm:pt>
    <dgm:pt modelId="{BED045F5-60BE-CB42-BDD5-E2AF356349D3}" type="pres">
      <dgm:prSet presAssocID="{22E967D8-B162-4D5F-8984-CCB8A03CFF19}" presName="node" presStyleLbl="node1" presStyleIdx="5" presStyleCnt="10">
        <dgm:presLayoutVars>
          <dgm:bulletEnabled val="1"/>
        </dgm:presLayoutVars>
      </dgm:prSet>
      <dgm:spPr/>
    </dgm:pt>
    <dgm:pt modelId="{FB7D2BDF-10BD-AF49-B25A-92119C0A1691}" type="pres">
      <dgm:prSet presAssocID="{04013281-FDFE-476B-AB48-957F685D0346}" presName="sibTrans" presStyleCnt="0"/>
      <dgm:spPr/>
    </dgm:pt>
    <dgm:pt modelId="{E67A4969-6269-A54A-852E-1525DB2F5793}" type="pres">
      <dgm:prSet presAssocID="{489773AC-41A4-4442-B3DC-27FDA66C34E3}" presName="node" presStyleLbl="node1" presStyleIdx="6" presStyleCnt="10">
        <dgm:presLayoutVars>
          <dgm:bulletEnabled val="1"/>
        </dgm:presLayoutVars>
      </dgm:prSet>
      <dgm:spPr/>
    </dgm:pt>
    <dgm:pt modelId="{3176F9E8-C276-7946-9D0E-3E08DE97CFC1}" type="pres">
      <dgm:prSet presAssocID="{B7273917-3F89-40EC-82A4-AE2F1E10E252}" presName="sibTrans" presStyleCnt="0"/>
      <dgm:spPr/>
    </dgm:pt>
    <dgm:pt modelId="{C557DB72-1C68-5F4A-8F59-9B4A2C6577E2}" type="pres">
      <dgm:prSet presAssocID="{A3010DC8-323C-4D68-9B64-F355203603A1}" presName="node" presStyleLbl="node1" presStyleIdx="7" presStyleCnt="10">
        <dgm:presLayoutVars>
          <dgm:bulletEnabled val="1"/>
        </dgm:presLayoutVars>
      </dgm:prSet>
      <dgm:spPr/>
    </dgm:pt>
    <dgm:pt modelId="{82445808-92A3-494A-B6B9-DD5DD9AF0A0E}" type="pres">
      <dgm:prSet presAssocID="{EE651F45-6D80-4058-84DD-8858D4729BFE}" presName="sibTrans" presStyleCnt="0"/>
      <dgm:spPr/>
    </dgm:pt>
    <dgm:pt modelId="{792D84B4-BB16-594D-B729-6E76A146031F}" type="pres">
      <dgm:prSet presAssocID="{E094D205-1AEC-486A-995D-C588E606FC06}" presName="node" presStyleLbl="node1" presStyleIdx="8" presStyleCnt="10" custLinFactNeighborY="3157">
        <dgm:presLayoutVars>
          <dgm:bulletEnabled val="1"/>
        </dgm:presLayoutVars>
      </dgm:prSet>
      <dgm:spPr/>
    </dgm:pt>
    <dgm:pt modelId="{13F22911-9A18-8F42-A18E-C0166635D250}" type="pres">
      <dgm:prSet presAssocID="{523E180E-AD87-4E24-A467-0C3C7CF5F918}" presName="sibTrans" presStyleCnt="0"/>
      <dgm:spPr/>
    </dgm:pt>
    <dgm:pt modelId="{DE3BCE5F-BC99-8B46-AE1A-6BD919A73A0D}" type="pres">
      <dgm:prSet presAssocID="{4CE57304-977A-4AF3-9703-76E2D17C5579}" presName="node" presStyleLbl="node1" presStyleIdx="9" presStyleCnt="10">
        <dgm:presLayoutVars>
          <dgm:bulletEnabled val="1"/>
        </dgm:presLayoutVars>
      </dgm:prSet>
      <dgm:spPr/>
    </dgm:pt>
  </dgm:ptLst>
  <dgm:cxnLst>
    <dgm:cxn modelId="{367CD406-7332-4742-BD29-6CF5CC6B6614}" type="presOf" srcId="{4CE57304-977A-4AF3-9703-76E2D17C5579}" destId="{DE3BCE5F-BC99-8B46-AE1A-6BD919A73A0D}" srcOrd="0" destOrd="0" presId="urn:microsoft.com/office/officeart/2005/8/layout/default"/>
    <dgm:cxn modelId="{EC86E507-4BF7-49F8-9935-1E5183B445BE}" srcId="{3F9FD98F-AE6D-4713-8F39-78A115A2E1C9}" destId="{A3010DC8-323C-4D68-9B64-F355203603A1}" srcOrd="7" destOrd="0" parTransId="{F4F52D18-CA12-43C5-9FC8-E75E6DA1C17D}" sibTransId="{EE651F45-6D80-4058-84DD-8858D4729BFE}"/>
    <dgm:cxn modelId="{21F6CE09-5020-482A-A1D0-EBB05976C7EB}" srcId="{3F9FD98F-AE6D-4713-8F39-78A115A2E1C9}" destId="{9F4BF4BF-8825-40C7-8B57-6868FCD015D6}" srcOrd="0" destOrd="0" parTransId="{A7F268D1-444A-486E-B107-E10BA19E4940}" sibTransId="{D6E2B845-2695-4B49-813C-6B68873271C9}"/>
    <dgm:cxn modelId="{7A3E681E-605F-4BC6-9089-1818D08FA679}" type="presOf" srcId="{C652732A-0DA3-4C06-8876-5284993EB799}" destId="{89C4EF1E-029A-794B-8961-455A1551FF90}" srcOrd="0" destOrd="0" presId="urn:microsoft.com/office/officeart/2005/8/layout/default"/>
    <dgm:cxn modelId="{EBB72E30-C8BF-4712-9B54-9D1C402568F6}" type="presOf" srcId="{22E967D8-B162-4D5F-8984-CCB8A03CFF19}" destId="{BED045F5-60BE-CB42-BDD5-E2AF356349D3}" srcOrd="0" destOrd="0" presId="urn:microsoft.com/office/officeart/2005/8/layout/default"/>
    <dgm:cxn modelId="{D9B05831-EDBD-48BD-8FE2-5E176D5108DC}" type="presOf" srcId="{6132F248-0EAE-46CB-A0E0-779400A833E9}" destId="{5421ECD2-B722-AD4F-AB9F-29A82FA1C02B}" srcOrd="0" destOrd="0" presId="urn:microsoft.com/office/officeart/2005/8/layout/default"/>
    <dgm:cxn modelId="{B1B7315D-2D0B-44EB-9A87-B057BF14F6CC}" srcId="{3F9FD98F-AE6D-4713-8F39-78A115A2E1C9}" destId="{489773AC-41A4-4442-B3DC-27FDA66C34E3}" srcOrd="6" destOrd="0" parTransId="{610F217C-AF5C-48D6-9C48-209E823521F2}" sibTransId="{B7273917-3F89-40EC-82A4-AE2F1E10E252}"/>
    <dgm:cxn modelId="{444E485E-AA61-42CE-8AA7-EB2F58CB23DB}" srcId="{3F9FD98F-AE6D-4713-8F39-78A115A2E1C9}" destId="{79947356-0DCE-4BDA-B077-945627F78487}" srcOrd="3" destOrd="0" parTransId="{E2DE5A02-6662-4AFE-8479-5A50FB9F9B74}" sibTransId="{D3568BCC-BBC2-471E-A385-1E299D78BD19}"/>
    <dgm:cxn modelId="{B4270061-B8BF-464C-AE85-5E8FB75B99A2}" type="presOf" srcId="{E094D205-1AEC-486A-995D-C588E606FC06}" destId="{792D84B4-BB16-594D-B729-6E76A146031F}" srcOrd="0" destOrd="0" presId="urn:microsoft.com/office/officeart/2005/8/layout/default"/>
    <dgm:cxn modelId="{46FA8864-2D5A-4D4A-BDDC-48E6A606B345}" srcId="{3F9FD98F-AE6D-4713-8F39-78A115A2E1C9}" destId="{6132F248-0EAE-46CB-A0E0-779400A833E9}" srcOrd="2" destOrd="0" parTransId="{6164B077-17CE-41D2-BC23-644B2CCE88AD}" sibTransId="{4874E86C-43DA-45E6-B889-281E76ECDF61}"/>
    <dgm:cxn modelId="{ED766949-4BB4-4818-9FE1-49B6292F184B}" type="presOf" srcId="{3F9FD98F-AE6D-4713-8F39-78A115A2E1C9}" destId="{A76AA5A8-9D36-C249-B856-D55789DC8344}" srcOrd="0" destOrd="0" presId="urn:microsoft.com/office/officeart/2005/8/layout/default"/>
    <dgm:cxn modelId="{A42BD16C-44B4-4400-A932-33D6F6030928}" srcId="{3F9FD98F-AE6D-4713-8F39-78A115A2E1C9}" destId="{E094D205-1AEC-486A-995D-C588E606FC06}" srcOrd="8" destOrd="0" parTransId="{C33DF74A-2F19-4F49-9631-0FB18A0C2BD3}" sibTransId="{523E180E-AD87-4E24-A467-0C3C7CF5F918}"/>
    <dgm:cxn modelId="{29500754-C62E-4B72-9B44-77461F658636}" srcId="{3F9FD98F-AE6D-4713-8F39-78A115A2E1C9}" destId="{B1C97A35-89BF-49FD-B8BC-2966172151CD}" srcOrd="1" destOrd="0" parTransId="{5948E432-D05A-44A7-8FA1-327B9ADBA2A0}" sibTransId="{F5806060-84FF-448D-B6D2-2575AF5F57E0}"/>
    <dgm:cxn modelId="{E36A2580-B891-4657-997D-D3C12345D88F}" srcId="{3F9FD98F-AE6D-4713-8F39-78A115A2E1C9}" destId="{22E967D8-B162-4D5F-8984-CCB8A03CFF19}" srcOrd="5" destOrd="0" parTransId="{FE4CD99B-E04C-47C3-BBA4-D8EA095F6DF3}" sibTransId="{04013281-FDFE-476B-AB48-957F685D0346}"/>
    <dgm:cxn modelId="{8E740A89-4432-4A03-AF16-1DF08CBD5831}" type="presOf" srcId="{9F4BF4BF-8825-40C7-8B57-6868FCD015D6}" destId="{4EEB688D-6DA4-AD43-B4DC-80B13C37203C}" srcOrd="0" destOrd="0" presId="urn:microsoft.com/office/officeart/2005/8/layout/default"/>
    <dgm:cxn modelId="{18993795-6958-4C2C-83E9-DC3406818EA2}" type="presOf" srcId="{A3010DC8-323C-4D68-9B64-F355203603A1}" destId="{C557DB72-1C68-5F4A-8F59-9B4A2C6577E2}" srcOrd="0" destOrd="0" presId="urn:microsoft.com/office/officeart/2005/8/layout/default"/>
    <dgm:cxn modelId="{D8279396-CC63-478F-9A08-C5536DEE6671}" srcId="{3F9FD98F-AE6D-4713-8F39-78A115A2E1C9}" destId="{4CE57304-977A-4AF3-9703-76E2D17C5579}" srcOrd="9" destOrd="0" parTransId="{D53A8D95-1B18-411D-A2A8-8B538B927DFD}" sibTransId="{66B1BA01-8A48-4573-A38A-875BF7EE5D35}"/>
    <dgm:cxn modelId="{000B329A-97E8-4263-AA3A-1D9573B5E676}" type="presOf" srcId="{489773AC-41A4-4442-B3DC-27FDA66C34E3}" destId="{E67A4969-6269-A54A-852E-1525DB2F5793}" srcOrd="0" destOrd="0" presId="urn:microsoft.com/office/officeart/2005/8/layout/default"/>
    <dgm:cxn modelId="{2411329C-C7F2-44F8-854F-C1E20322E978}" srcId="{3F9FD98F-AE6D-4713-8F39-78A115A2E1C9}" destId="{C652732A-0DA3-4C06-8876-5284993EB799}" srcOrd="4" destOrd="0" parTransId="{C09DD577-A564-4BC9-A920-C60B94268347}" sibTransId="{781CFC4E-D8A8-442E-894F-5D235312259B}"/>
    <dgm:cxn modelId="{52CDB6CF-5DBC-4B3A-9A2D-F316E2DFB67E}" type="presOf" srcId="{79947356-0DCE-4BDA-B077-945627F78487}" destId="{5CDDEC47-6255-2443-B43D-CDC7C9A1BBD5}" srcOrd="0" destOrd="0" presId="urn:microsoft.com/office/officeart/2005/8/layout/default"/>
    <dgm:cxn modelId="{4A55FBD6-AE65-45F5-8ACD-D5100C530F68}" type="presOf" srcId="{B1C97A35-89BF-49FD-B8BC-2966172151CD}" destId="{B799BA59-9699-4E48-BE4F-1EC68015DBFE}" srcOrd="0" destOrd="0" presId="urn:microsoft.com/office/officeart/2005/8/layout/default"/>
    <dgm:cxn modelId="{54821B41-05A1-472C-ABEE-3141CF755F4A}" type="presParOf" srcId="{A76AA5A8-9D36-C249-B856-D55789DC8344}" destId="{4EEB688D-6DA4-AD43-B4DC-80B13C37203C}" srcOrd="0" destOrd="0" presId="urn:microsoft.com/office/officeart/2005/8/layout/default"/>
    <dgm:cxn modelId="{6ABA9345-73DB-4B9E-8709-6516210E665F}" type="presParOf" srcId="{A76AA5A8-9D36-C249-B856-D55789DC8344}" destId="{AC0479B4-81E2-6F44-8867-F16A121F1D45}" srcOrd="1" destOrd="0" presId="urn:microsoft.com/office/officeart/2005/8/layout/default"/>
    <dgm:cxn modelId="{0670C7AF-FDE7-41D2-BF73-BE0DF83EC0F7}" type="presParOf" srcId="{A76AA5A8-9D36-C249-B856-D55789DC8344}" destId="{B799BA59-9699-4E48-BE4F-1EC68015DBFE}" srcOrd="2" destOrd="0" presId="urn:microsoft.com/office/officeart/2005/8/layout/default"/>
    <dgm:cxn modelId="{63728614-07BB-4159-9A86-F060F2ED32E4}" type="presParOf" srcId="{A76AA5A8-9D36-C249-B856-D55789DC8344}" destId="{ADABDC05-D341-B34C-B27F-AFA4FF4EF518}" srcOrd="3" destOrd="0" presId="urn:microsoft.com/office/officeart/2005/8/layout/default"/>
    <dgm:cxn modelId="{778335D1-9CE2-4AF6-8AB8-30E5CE2584EA}" type="presParOf" srcId="{A76AA5A8-9D36-C249-B856-D55789DC8344}" destId="{5421ECD2-B722-AD4F-AB9F-29A82FA1C02B}" srcOrd="4" destOrd="0" presId="urn:microsoft.com/office/officeart/2005/8/layout/default"/>
    <dgm:cxn modelId="{5EFFE8FB-9E4D-4D46-9770-D40F367BAD7F}" type="presParOf" srcId="{A76AA5A8-9D36-C249-B856-D55789DC8344}" destId="{2E8925DD-0EB1-2248-AAC6-C76B7881ABDF}" srcOrd="5" destOrd="0" presId="urn:microsoft.com/office/officeart/2005/8/layout/default"/>
    <dgm:cxn modelId="{CF2D075A-ADBC-4884-97BF-DC63D2AD94DF}" type="presParOf" srcId="{A76AA5A8-9D36-C249-B856-D55789DC8344}" destId="{5CDDEC47-6255-2443-B43D-CDC7C9A1BBD5}" srcOrd="6" destOrd="0" presId="urn:microsoft.com/office/officeart/2005/8/layout/default"/>
    <dgm:cxn modelId="{661A17E1-E11C-415A-B085-88C2E8414E18}" type="presParOf" srcId="{A76AA5A8-9D36-C249-B856-D55789DC8344}" destId="{85B67FD8-7669-7E49-A3DE-CA14CB17668D}" srcOrd="7" destOrd="0" presId="urn:microsoft.com/office/officeart/2005/8/layout/default"/>
    <dgm:cxn modelId="{1A16F7D0-DFBF-4010-8C49-571EC94287DB}" type="presParOf" srcId="{A76AA5A8-9D36-C249-B856-D55789DC8344}" destId="{89C4EF1E-029A-794B-8961-455A1551FF90}" srcOrd="8" destOrd="0" presId="urn:microsoft.com/office/officeart/2005/8/layout/default"/>
    <dgm:cxn modelId="{C1432D0C-0262-4632-AEC5-C5933E35DEC0}" type="presParOf" srcId="{A76AA5A8-9D36-C249-B856-D55789DC8344}" destId="{BE7B52C2-441D-3346-9FA0-055053FC8B3E}" srcOrd="9" destOrd="0" presId="urn:microsoft.com/office/officeart/2005/8/layout/default"/>
    <dgm:cxn modelId="{7F0CA611-E2E3-46A0-A6AB-D2A0EF1F7D9E}" type="presParOf" srcId="{A76AA5A8-9D36-C249-B856-D55789DC8344}" destId="{BED045F5-60BE-CB42-BDD5-E2AF356349D3}" srcOrd="10" destOrd="0" presId="urn:microsoft.com/office/officeart/2005/8/layout/default"/>
    <dgm:cxn modelId="{50157F8E-43EC-4CCE-91D6-FC4D037707BB}" type="presParOf" srcId="{A76AA5A8-9D36-C249-B856-D55789DC8344}" destId="{FB7D2BDF-10BD-AF49-B25A-92119C0A1691}" srcOrd="11" destOrd="0" presId="urn:microsoft.com/office/officeart/2005/8/layout/default"/>
    <dgm:cxn modelId="{B7346D78-BEA6-480C-B61C-4854D4091DE9}" type="presParOf" srcId="{A76AA5A8-9D36-C249-B856-D55789DC8344}" destId="{E67A4969-6269-A54A-852E-1525DB2F5793}" srcOrd="12" destOrd="0" presId="urn:microsoft.com/office/officeart/2005/8/layout/default"/>
    <dgm:cxn modelId="{8BCD7C44-8881-4C21-B473-95F09BA5C75E}" type="presParOf" srcId="{A76AA5A8-9D36-C249-B856-D55789DC8344}" destId="{3176F9E8-C276-7946-9D0E-3E08DE97CFC1}" srcOrd="13" destOrd="0" presId="urn:microsoft.com/office/officeart/2005/8/layout/default"/>
    <dgm:cxn modelId="{3FF203B6-D876-4C6F-9682-6850377C9476}" type="presParOf" srcId="{A76AA5A8-9D36-C249-B856-D55789DC8344}" destId="{C557DB72-1C68-5F4A-8F59-9B4A2C6577E2}" srcOrd="14" destOrd="0" presId="urn:microsoft.com/office/officeart/2005/8/layout/default"/>
    <dgm:cxn modelId="{2726E7A2-A437-45A4-BC55-F3267442A871}" type="presParOf" srcId="{A76AA5A8-9D36-C249-B856-D55789DC8344}" destId="{82445808-92A3-494A-B6B9-DD5DD9AF0A0E}" srcOrd="15" destOrd="0" presId="urn:microsoft.com/office/officeart/2005/8/layout/default"/>
    <dgm:cxn modelId="{81DE3926-4386-4104-A25F-73D913FCE957}" type="presParOf" srcId="{A76AA5A8-9D36-C249-B856-D55789DC8344}" destId="{792D84B4-BB16-594D-B729-6E76A146031F}" srcOrd="16" destOrd="0" presId="urn:microsoft.com/office/officeart/2005/8/layout/default"/>
    <dgm:cxn modelId="{BD06E658-9E10-41A0-901C-3D217107971F}" type="presParOf" srcId="{A76AA5A8-9D36-C249-B856-D55789DC8344}" destId="{13F22911-9A18-8F42-A18E-C0166635D250}" srcOrd="17" destOrd="0" presId="urn:microsoft.com/office/officeart/2005/8/layout/default"/>
    <dgm:cxn modelId="{1E7B6466-704B-497F-AA60-AAC09FCC5982}" type="presParOf" srcId="{A76AA5A8-9D36-C249-B856-D55789DC8344}" destId="{DE3BCE5F-BC99-8B46-AE1A-6BD919A73A0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B688D-6DA4-AD43-B4DC-80B13C37203C}">
      <dsp:nvSpPr>
        <dsp:cNvPr id="0" name=""/>
        <dsp:cNvSpPr/>
      </dsp:nvSpPr>
      <dsp:spPr>
        <a:xfrm>
          <a:off x="3042" y="399157"/>
          <a:ext cx="1647227" cy="988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1. Strengthening the Capacity of the Sector</a:t>
          </a:r>
        </a:p>
      </dsp:txBody>
      <dsp:txXfrm>
        <a:off x="3042" y="399157"/>
        <a:ext cx="1647227" cy="988336"/>
      </dsp:txXfrm>
    </dsp:sp>
    <dsp:sp modelId="{B799BA59-9699-4E48-BE4F-1EC68015DBFE}">
      <dsp:nvSpPr>
        <dsp:cNvPr id="0" name=""/>
        <dsp:cNvSpPr/>
      </dsp:nvSpPr>
      <dsp:spPr>
        <a:xfrm>
          <a:off x="1814992" y="399157"/>
          <a:ext cx="1647227" cy="988336"/>
        </a:xfrm>
        <a:prstGeom prst="rect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latin typeface="Arial Narrow" panose="020B0606020202030204" pitchFamily="34" charset="0"/>
            </a:rPr>
            <a:t>2. Teacher Development &amp; Support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1814992" y="399157"/>
        <a:ext cx="1647227" cy="988336"/>
      </dsp:txXfrm>
    </dsp:sp>
    <dsp:sp modelId="{5421ECD2-B722-AD4F-AB9F-29A82FA1C02B}">
      <dsp:nvSpPr>
        <dsp:cNvPr id="0" name=""/>
        <dsp:cNvSpPr/>
      </dsp:nvSpPr>
      <dsp:spPr>
        <a:xfrm>
          <a:off x="3626942" y="399157"/>
          <a:ext cx="1647227" cy="988336"/>
        </a:xfrm>
        <a:prstGeom prst="rect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latin typeface="Arial Narrow" panose="020B0606020202030204" pitchFamily="34" charset="0"/>
            </a:rPr>
            <a:t>3. Direct Learner Support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3626942" y="399157"/>
        <a:ext cx="1647227" cy="988336"/>
      </dsp:txXfrm>
    </dsp:sp>
    <dsp:sp modelId="{5CDDEC47-6255-2443-B43D-CDC7C9A1BBD5}">
      <dsp:nvSpPr>
        <dsp:cNvPr id="0" name=""/>
        <dsp:cNvSpPr/>
      </dsp:nvSpPr>
      <dsp:spPr>
        <a:xfrm>
          <a:off x="5438892" y="399157"/>
          <a:ext cx="1647227" cy="98833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4. Parental and Community Support and Mobilisation</a:t>
          </a:r>
        </a:p>
      </dsp:txBody>
      <dsp:txXfrm>
        <a:off x="5438892" y="399157"/>
        <a:ext cx="1647227" cy="988336"/>
      </dsp:txXfrm>
    </dsp:sp>
    <dsp:sp modelId="{89C4EF1E-029A-794B-8961-455A1551FF90}">
      <dsp:nvSpPr>
        <dsp:cNvPr id="0" name=""/>
        <dsp:cNvSpPr/>
      </dsp:nvSpPr>
      <dsp:spPr>
        <a:xfrm>
          <a:off x="7250843" y="399157"/>
          <a:ext cx="1647227" cy="988336"/>
        </a:xfrm>
        <a:prstGeom prst="rect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5. Provisioning and Utilisation of LTSM</a:t>
          </a:r>
        </a:p>
      </dsp:txBody>
      <dsp:txXfrm>
        <a:off x="7250843" y="399157"/>
        <a:ext cx="1647227" cy="988336"/>
      </dsp:txXfrm>
    </dsp:sp>
    <dsp:sp modelId="{BED045F5-60BE-CB42-BDD5-E2AF356349D3}">
      <dsp:nvSpPr>
        <dsp:cNvPr id="0" name=""/>
        <dsp:cNvSpPr/>
      </dsp:nvSpPr>
      <dsp:spPr>
        <a:xfrm>
          <a:off x="3042" y="1552216"/>
          <a:ext cx="1647227" cy="988336"/>
        </a:xfrm>
        <a:prstGeom prst="rect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6. Tracking Learner Performance in Reading Outcomes</a:t>
          </a:r>
        </a:p>
      </dsp:txBody>
      <dsp:txXfrm>
        <a:off x="3042" y="1552216"/>
        <a:ext cx="1647227" cy="988336"/>
      </dsp:txXfrm>
    </dsp:sp>
    <dsp:sp modelId="{E67A4969-6269-A54A-852E-1525DB2F5793}">
      <dsp:nvSpPr>
        <dsp:cNvPr id="0" name=""/>
        <dsp:cNvSpPr/>
      </dsp:nvSpPr>
      <dsp:spPr>
        <a:xfrm>
          <a:off x="1814992" y="1552216"/>
          <a:ext cx="1647227" cy="98833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7. Research, Monitoring, Evaluation and Reporting</a:t>
          </a:r>
        </a:p>
      </dsp:txBody>
      <dsp:txXfrm>
        <a:off x="1814992" y="1552216"/>
        <a:ext cx="1647227" cy="988336"/>
      </dsp:txXfrm>
    </dsp:sp>
    <dsp:sp modelId="{C557DB72-1C68-5F4A-8F59-9B4A2C6577E2}">
      <dsp:nvSpPr>
        <dsp:cNvPr id="0" name=""/>
        <dsp:cNvSpPr/>
      </dsp:nvSpPr>
      <dsp:spPr>
        <a:xfrm>
          <a:off x="3626942" y="1552216"/>
          <a:ext cx="1647227" cy="988336"/>
        </a:xfrm>
        <a:prstGeom prst="rect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latin typeface="Arial Narrow" panose="020B0606020202030204" pitchFamily="34" charset="0"/>
            </a:rPr>
            <a:t>8. Partnerships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3626942" y="1552216"/>
        <a:ext cx="1647227" cy="988336"/>
      </dsp:txXfrm>
    </dsp:sp>
    <dsp:sp modelId="{792D84B4-BB16-594D-B729-6E76A146031F}">
      <dsp:nvSpPr>
        <dsp:cNvPr id="0" name=""/>
        <dsp:cNvSpPr/>
      </dsp:nvSpPr>
      <dsp:spPr>
        <a:xfrm>
          <a:off x="5438892" y="1583418"/>
          <a:ext cx="1647227" cy="988336"/>
        </a:xfrm>
        <a:prstGeom prst="rect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latin typeface="Arial Narrow" panose="020B0606020202030204" pitchFamily="34" charset="0"/>
            </a:rPr>
            <a:t>9. Advocacy and Communication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5438892" y="1583418"/>
        <a:ext cx="1647227" cy="988336"/>
      </dsp:txXfrm>
    </dsp:sp>
    <dsp:sp modelId="{DE3BCE5F-BC99-8B46-AE1A-6BD919A73A0D}">
      <dsp:nvSpPr>
        <dsp:cNvPr id="0" name=""/>
        <dsp:cNvSpPr/>
      </dsp:nvSpPr>
      <dsp:spPr>
        <a:xfrm>
          <a:off x="7250843" y="1552216"/>
          <a:ext cx="1647227" cy="98833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latin typeface="Arial Narrow" panose="020B0606020202030204" pitchFamily="34" charset="0"/>
            </a:rPr>
            <a:t>10. Reading Across the Curriculum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7250843" y="1552216"/>
        <a:ext cx="1647227" cy="98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491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91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r">
              <a:defRPr sz="1200"/>
            </a:lvl1pPr>
          </a:lstStyle>
          <a:p>
            <a:fld id="{1D0945D4-7C2D-4A13-B38A-E12CB1D577C6}" type="datetimeFigureOut">
              <a:rPr lang="en-ZA" smtClean="0"/>
              <a:pPr/>
              <a:t>2025/07/03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0138"/>
            <a:ext cx="2946400" cy="496490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138"/>
            <a:ext cx="2946400" cy="496490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r">
              <a:defRPr sz="1200"/>
            </a:lvl1pPr>
          </a:lstStyle>
          <a:p>
            <a:fld id="{204A9269-D6D7-48C4-9470-0116AF9D5F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48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r">
              <a:defRPr sz="1200"/>
            </a:lvl1pPr>
          </a:lstStyle>
          <a:p>
            <a:fld id="{CB34B744-44EE-4F42-B972-C0B75A3BE042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1" tIns="46073" rIns="92141" bIns="460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2141" tIns="46073" rIns="92141" bIns="460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5"/>
            <a:ext cx="2945659" cy="496411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5"/>
            <a:ext cx="2945659" cy="496411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r">
              <a:defRPr sz="1200"/>
            </a:lvl1pPr>
          </a:lstStyle>
          <a:p>
            <a:fld id="{B3EBCF5C-793D-4E2E-8A58-2738429E7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2025/07/03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2025/07/03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496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961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918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9781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744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842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796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69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8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6" y="6269005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320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8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988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411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436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47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47"/>
            <a:ext cx="72009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222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8010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2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4" y="6268989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1616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6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4127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8695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0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25"/>
            <a:ext cx="720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5366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4659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671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1509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3448"/>
          <a:stretch>
            <a:fillRect/>
          </a:stretch>
        </p:blipFill>
        <p:spPr bwMode="auto">
          <a:xfrm>
            <a:off x="34925" y="6237288"/>
            <a:ext cx="14716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1981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25"/>
            <a:ext cx="72009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6287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0175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0425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374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830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8449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2025/07/03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0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2025/07/03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2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2025/07/03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7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2025/07/03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17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2025/07/03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04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2025/07/03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2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917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31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2999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BF7728E7-6E26-40D4-A17C-14CFCABBBE11}" type="datetimeFigureOut">
              <a:rPr lang="en-US" smtClean="0">
                <a:solidFill>
                  <a:prstClr val="black"/>
                </a:solidFill>
              </a:rPr>
              <a:pPr/>
              <a:t>7/3/2025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6434ABD1-81A3-44C0-ADD6-DB07EAD19A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2025/07/03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12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2025/07/03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2025/07/03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2025/07/03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/>
              <a:pPr/>
              <a:t>2025/07/03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649" r:id="rId13"/>
    <p:sldLayoutId id="2147483654" r:id="rId14"/>
    <p:sldLayoutId id="2147483764" r:id="rId15"/>
    <p:sldLayoutId id="2147483766" r:id="rId16"/>
    <p:sldLayoutId id="2147483767" r:id="rId17"/>
    <p:sldLayoutId id="2147483768" r:id="rId18"/>
    <p:sldLayoutId id="2147483705" r:id="rId19"/>
    <p:sldLayoutId id="2147483707" r:id="rId20"/>
    <p:sldLayoutId id="2147483708" r:id="rId21"/>
    <p:sldLayoutId id="2147483770" r:id="rId22"/>
    <p:sldLayoutId id="2147483772" r:id="rId23"/>
    <p:sldLayoutId id="2147483773" r:id="rId24"/>
    <p:sldLayoutId id="2147483710" r:id="rId25"/>
    <p:sldLayoutId id="2147483712" r:id="rId26"/>
    <p:sldLayoutId id="2147483713" r:id="rId27"/>
    <p:sldLayoutId id="2147483721" r:id="rId28"/>
    <p:sldLayoutId id="2147483723" r:id="rId29"/>
    <p:sldLayoutId id="2147483724" r:id="rId30"/>
    <p:sldLayoutId id="2147483736" r:id="rId31"/>
    <p:sldLayoutId id="2147483742" r:id="rId32"/>
    <p:sldLayoutId id="2147483759" r:id="rId33"/>
    <p:sldLayoutId id="2147483761" r:id="rId34"/>
    <p:sldLayoutId id="2147483762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2025/07/03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2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7798-0F75-799E-19AD-07B206932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41202"/>
                </a:solidFill>
                <a:latin typeface="Google Sans"/>
              </a:rPr>
              <a:t>The National Reading Literacy Strategy</a:t>
            </a:r>
            <a:br>
              <a:rPr lang="en-US" sz="2800" b="1" i="0" dirty="0">
                <a:solidFill>
                  <a:srgbClr val="741202"/>
                </a:solidFill>
                <a:effectLst/>
                <a:latin typeface="Google Sans"/>
              </a:rPr>
            </a:br>
            <a:r>
              <a:rPr lang="en-US" sz="2800" b="1" i="0" dirty="0">
                <a:solidFill>
                  <a:srgbClr val="741202"/>
                </a:solidFill>
                <a:effectLst/>
                <a:latin typeface="Google Sans"/>
              </a:rPr>
              <a:t>Irene Country Lodge</a:t>
            </a:r>
            <a:br>
              <a:rPr lang="en-US" sz="2800" b="1" i="0" dirty="0">
                <a:solidFill>
                  <a:srgbClr val="741202"/>
                </a:solidFill>
                <a:effectLst/>
                <a:latin typeface="Google Sans"/>
              </a:rPr>
            </a:br>
            <a:r>
              <a:rPr lang="en-US" sz="2800" b="1" dirty="0">
                <a:solidFill>
                  <a:srgbClr val="741202"/>
                </a:solidFill>
                <a:latin typeface="Google Sans"/>
              </a:rPr>
              <a:t>P</a:t>
            </a:r>
            <a:r>
              <a:rPr lang="en-US" sz="2800" b="1" i="0" dirty="0">
                <a:solidFill>
                  <a:srgbClr val="741202"/>
                </a:solidFill>
                <a:effectLst/>
                <a:latin typeface="Google Sans"/>
              </a:rPr>
              <a:t>retoria</a:t>
            </a:r>
            <a:br>
              <a:rPr lang="en-US" sz="2800" b="1" i="0" dirty="0">
                <a:solidFill>
                  <a:srgbClr val="741202"/>
                </a:solidFill>
                <a:effectLst/>
                <a:latin typeface="Google Sans"/>
              </a:rPr>
            </a:br>
            <a:r>
              <a:rPr lang="en-US" sz="2800" b="1" i="0" dirty="0">
                <a:solidFill>
                  <a:srgbClr val="741202"/>
                </a:solidFill>
                <a:effectLst/>
                <a:latin typeface="Google Sans"/>
              </a:rPr>
              <a:t>3 July 2025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DA8A4-F21B-2A97-1527-08C1297DA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80656"/>
            <a:ext cx="9036496" cy="2256656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Vhavenḓa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Mmboniseni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Ṋ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ṱ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angari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0" dirty="0">
                <a:solidFill>
                  <a:srgbClr val="741202"/>
                </a:solidFill>
                <a:effectLst/>
                <a:latin typeface="Google Sans"/>
              </a:rPr>
              <a:t>Languages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Curriculum Implementation &amp; Quality Improvement (GET DBE)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47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673E74-41DF-D434-A50F-0C129E694C96}"/>
              </a:ext>
            </a:extLst>
          </p:cNvPr>
          <p:cNvSpPr txBox="1"/>
          <p:nvPr/>
        </p:nvSpPr>
        <p:spPr>
          <a:xfrm>
            <a:off x="334736" y="2674195"/>
            <a:ext cx="30697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kern="1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vision of inclusive, holistic and comprehensive literacy approach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1026B-F4F9-3425-F895-02EECF0F3261}"/>
              </a:ext>
            </a:extLst>
          </p:cNvPr>
          <p:cNvSpPr txBox="1"/>
          <p:nvPr/>
        </p:nvSpPr>
        <p:spPr>
          <a:xfrm>
            <a:off x="4000501" y="1740590"/>
            <a:ext cx="4620986" cy="3000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189" algn="just">
              <a:lnSpc>
                <a:spcPct val="150000"/>
              </a:lnSpc>
            </a:pP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2030, South Africans should have </a:t>
            </a:r>
            <a:r>
              <a:rPr lang="en-ZA" sz="1600" b="1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education and training of the </a:t>
            </a:r>
            <a:r>
              <a:rPr lang="en-ZA" sz="1600" b="1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highest quality</a:t>
            </a: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leading to </a:t>
            </a:r>
            <a:r>
              <a:rPr lang="en-ZA" sz="1600" b="1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improved learning </a:t>
            </a:r>
            <a:r>
              <a:rPr lang="en-ZA" sz="1600" b="1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performance of South African learners in </a:t>
            </a:r>
            <a:r>
              <a:rPr lang="en-ZA" sz="1600" b="1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standardised tests should be </a:t>
            </a:r>
            <a:r>
              <a:rPr lang="en-ZA" sz="1600" b="1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performance of learners from countries at a </a:t>
            </a:r>
            <a:r>
              <a:rPr lang="en-ZA" sz="1600" b="1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ZA" sz="1600" kern="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level of development and with similar levels of access.(NPD 2030)</a:t>
            </a:r>
            <a:endParaRPr lang="en-US" sz="1600" kern="1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FFA2-841D-3694-816E-8EBD2EEA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accent2"/>
                </a:solidFill>
              </a:rPr>
              <a:t>Pillars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16A9CD-E097-09FF-BAEB-B8FBF5C78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680520"/>
          </a:xfrm>
        </p:spPr>
      </p:pic>
    </p:spTree>
    <p:extLst>
      <p:ext uri="{BB962C8B-B14F-4D97-AF65-F5344CB8AC3E}">
        <p14:creationId xmlns:p14="http://schemas.microsoft.com/office/powerpoint/2010/main" val="145441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655-45B0-47A1-B790-6F69B397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741584-D4ED-547E-EE1D-A6E79DE36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658645"/>
          </a:xfrm>
        </p:spPr>
      </p:pic>
    </p:spTree>
    <p:extLst>
      <p:ext uri="{BB962C8B-B14F-4D97-AF65-F5344CB8AC3E}">
        <p14:creationId xmlns:p14="http://schemas.microsoft.com/office/powerpoint/2010/main" val="250036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2D35-2F55-34B1-B0CD-FD3D524D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7F0D4-BF8E-58D0-A4B0-1A1340884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2520" cy="6237312"/>
          </a:xfrm>
        </p:spPr>
      </p:pic>
    </p:spTree>
    <p:extLst>
      <p:ext uri="{BB962C8B-B14F-4D97-AF65-F5344CB8AC3E}">
        <p14:creationId xmlns:p14="http://schemas.microsoft.com/office/powerpoint/2010/main" val="364655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559F-188C-221B-78FD-7F368985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Key Interventions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81FA-05BB-A61C-DFFE-147DF274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To support the strategy, DBE has created the following guides: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National Framework for the Teaching of Reading in African Languages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Early Graded Reading Assessment (EGRA)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Foundation Phase Reading Methodologies Teacher Guide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Reading Benchmarks (Grades 1-6)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Grades R-6 Handwriting Manual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Singular Phonics Programme (11 official languages)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CAPS ATPs, RATPs and any other relevant 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highlight>
                  <a:srgbClr val="00FF00"/>
                </a:highlight>
              </a:rPr>
              <a:t>Curriculum Strengthening Inputs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highlight>
                  <a:srgbClr val="00FF00"/>
                </a:highlight>
              </a:rPr>
              <a:t>They all need to be </a:t>
            </a:r>
            <a:r>
              <a:rPr lang="en-US" b="1" dirty="0" err="1">
                <a:highlight>
                  <a:srgbClr val="00FF00"/>
                </a:highlight>
              </a:rPr>
              <a:t>curriculated</a:t>
            </a:r>
            <a:r>
              <a:rPr lang="en-US" b="1" dirty="0">
                <a:highlight>
                  <a:srgbClr val="00FF00"/>
                </a:highlight>
              </a:rPr>
              <a:t> into the ATP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7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5897-7C24-0CC6-C65D-44CDEBB1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22E08D-2484-8067-47F3-C9DF8B584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05263"/>
          </a:xfrm>
        </p:spPr>
      </p:pic>
    </p:spTree>
    <p:extLst>
      <p:ext uri="{BB962C8B-B14F-4D97-AF65-F5344CB8AC3E}">
        <p14:creationId xmlns:p14="http://schemas.microsoft.com/office/powerpoint/2010/main" val="164958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7907-6F14-8603-1A6C-367187D4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1E8E1-F3A1-B976-51A3-0770DF1A5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2520" cy="6165304"/>
          </a:xfrm>
        </p:spPr>
      </p:pic>
    </p:spTree>
    <p:extLst>
      <p:ext uri="{BB962C8B-B14F-4D97-AF65-F5344CB8AC3E}">
        <p14:creationId xmlns:p14="http://schemas.microsoft.com/office/powerpoint/2010/main" val="78852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CE1C-7B58-6B91-B54C-F85EDF6E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D376-BA84-4A1C-5633-F674359CA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406E1-AA0C-B489-B040-932A7AE4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E7ED-7B16-0917-26E5-45BCD5A2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0924B-0009-CF81-2F28-5DD6A20BA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3"/>
            <a:ext cx="9252520" cy="6192688"/>
          </a:xfrm>
        </p:spPr>
      </p:pic>
    </p:spTree>
    <p:extLst>
      <p:ext uri="{BB962C8B-B14F-4D97-AF65-F5344CB8AC3E}">
        <p14:creationId xmlns:p14="http://schemas.microsoft.com/office/powerpoint/2010/main" val="105734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46D5-040B-5369-3402-7167F43B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6467FD-4E92-5D40-E065-86AA01EB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0"/>
            <a:ext cx="8892480" cy="6021288"/>
          </a:xfrm>
        </p:spPr>
      </p:pic>
    </p:spTree>
    <p:extLst>
      <p:ext uri="{BB962C8B-B14F-4D97-AF65-F5344CB8AC3E}">
        <p14:creationId xmlns:p14="http://schemas.microsoft.com/office/powerpoint/2010/main" val="237077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9"/>
            <a:ext cx="8784976" cy="922113"/>
          </a:xfrm>
        </p:spPr>
        <p:txBody>
          <a:bodyPr>
            <a:noAutofit/>
          </a:bodyPr>
          <a:lstStyle/>
          <a:p>
            <a:r>
              <a:rPr lang="en-ZA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41385"/>
          </a:xfrm>
        </p:spPr>
        <p:txBody>
          <a:bodyPr>
            <a:normAutofit/>
          </a:bodyPr>
          <a:lstStyle/>
          <a:p>
            <a:pPr marL="742950" indent="-742950">
              <a:buFont typeface="Arial" charset="0"/>
              <a:buAutoNum type="arabicPeriod"/>
              <a:defRPr/>
            </a:pPr>
            <a:r>
              <a:rPr lang="en-US" sz="4800" dirty="0"/>
              <a:t>Problem Statement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4800" dirty="0"/>
              <a:t>Literacy in Curriculum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4800" dirty="0"/>
              <a:t>The National Reading Literacy Strategy</a:t>
            </a:r>
          </a:p>
          <a:p>
            <a:pPr marL="0" indent="0">
              <a:buNone/>
              <a:defRPr/>
            </a:pP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8880787" y="6581001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9DC7CBB9-8A01-486D-A115-199A907CBFA4}" type="slidenum">
              <a:rPr lang="en-ZA" sz="1200" b="1">
                <a:solidFill>
                  <a:srgbClr val="898989"/>
                </a:solidFill>
              </a:rPr>
              <a:pPr lvl="0" algn="r"/>
              <a:t>2</a:t>
            </a:fld>
            <a:endParaRPr lang="en-ZA" sz="1200" b="1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2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AAA7-4A35-4E1A-F0A5-FD19DF0D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201E9-2A8F-8FB4-B120-C7F4EFAC6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2520" cy="6093296"/>
          </a:xfrm>
        </p:spPr>
      </p:pic>
    </p:spTree>
    <p:extLst>
      <p:ext uri="{BB962C8B-B14F-4D97-AF65-F5344CB8AC3E}">
        <p14:creationId xmlns:p14="http://schemas.microsoft.com/office/powerpoint/2010/main" val="309729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59BB-BE86-490E-F61A-A2E0DEC0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CCCD70-2DC4-431B-8DD7-82A532381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211999"/>
              </p:ext>
            </p:extLst>
          </p:nvPr>
        </p:nvGraphicFramePr>
        <p:xfrm>
          <a:off x="0" y="0"/>
          <a:ext cx="9144002" cy="58772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560494">
                  <a:extLst>
                    <a:ext uri="{9D8B030D-6E8A-4147-A177-3AD203B41FA5}">
                      <a16:colId xmlns:a16="http://schemas.microsoft.com/office/drawing/2014/main" val="3345767216"/>
                    </a:ext>
                  </a:extLst>
                </a:gridCol>
                <a:gridCol w="618026">
                  <a:extLst>
                    <a:ext uri="{9D8B030D-6E8A-4147-A177-3AD203B41FA5}">
                      <a16:colId xmlns:a16="http://schemas.microsoft.com/office/drawing/2014/main" val="1015080924"/>
                    </a:ext>
                  </a:extLst>
                </a:gridCol>
                <a:gridCol w="602337">
                  <a:extLst>
                    <a:ext uri="{9D8B030D-6E8A-4147-A177-3AD203B41FA5}">
                      <a16:colId xmlns:a16="http://schemas.microsoft.com/office/drawing/2014/main" val="4280558994"/>
                    </a:ext>
                  </a:extLst>
                </a:gridCol>
                <a:gridCol w="2363145">
                  <a:extLst>
                    <a:ext uri="{9D8B030D-6E8A-4147-A177-3AD203B41FA5}">
                      <a16:colId xmlns:a16="http://schemas.microsoft.com/office/drawing/2014/main" val="1765674058"/>
                    </a:ext>
                  </a:extLst>
                </a:gridCol>
              </a:tblGrid>
              <a:tr h="68198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3000" dirty="0">
                          <a:effectLst/>
                        </a:rPr>
                        <a:t>Collaboration and Partnership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23373"/>
                  </a:ext>
                </a:extLst>
              </a:tr>
              <a:tr h="110494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ZA" sz="1400" dirty="0">
                          <a:effectLst/>
                        </a:rPr>
                        <a:t>Is your school in partnership or collaboration with any of the following organisations / institutions regarding any language related programme?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COMMENTS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80007108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1.1 Government department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84283230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1.2 University / College / Organisations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98876062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1.3 Churches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7539829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1.4 Businesses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62852541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1.5 Traditional / Royal Leadership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86006809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1.6 Families / community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83456276"/>
                  </a:ext>
                </a:extLst>
              </a:tr>
              <a:tr h="434111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1.7 Community Radios and any other media outlets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07643899"/>
                  </a:ext>
                </a:extLst>
              </a:tr>
              <a:tr h="434111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1.8 Alumni </a:t>
                      </a:r>
                      <a:endParaRPr lang="en-US" sz="1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79785066"/>
                  </a:ext>
                </a:extLst>
              </a:tr>
              <a:tr h="318240">
                <a:tc gridSpan="4">
                  <a:txBody>
                    <a:bodyPr/>
                    <a:lstStyle/>
                    <a:p>
                      <a:pPr marL="457200" marR="0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>
                          <a:effectLst/>
                        </a:rPr>
                        <a:t>1.9 Any other: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02407"/>
                  </a:ext>
                </a:extLst>
              </a:tr>
              <a:tr h="99444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Provide brief details below: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96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7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6B72-BF08-9D24-54EE-05D5051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5974D4-337D-02B2-CF2C-AA5FE3F6C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"/>
            <a:ext cx="9073008" cy="5372894"/>
          </a:xfrm>
        </p:spPr>
      </p:pic>
    </p:spTree>
    <p:extLst>
      <p:ext uri="{BB962C8B-B14F-4D97-AF65-F5344CB8AC3E}">
        <p14:creationId xmlns:p14="http://schemas.microsoft.com/office/powerpoint/2010/main" val="354663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446C-1FC5-4842-D873-A622B1B3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97068-DFED-30F8-C6FA-B84909126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9392"/>
            <a:ext cx="9396535" cy="5838998"/>
          </a:xfrm>
        </p:spPr>
      </p:pic>
    </p:spTree>
    <p:extLst>
      <p:ext uri="{BB962C8B-B14F-4D97-AF65-F5344CB8AC3E}">
        <p14:creationId xmlns:p14="http://schemas.microsoft.com/office/powerpoint/2010/main" val="161146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2327-6F7E-AEE6-9E89-CB524176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C9AE8-7FF1-0A64-0E0F-086D9B721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280"/>
          </a:xfrm>
        </p:spPr>
      </p:pic>
    </p:spTree>
    <p:extLst>
      <p:ext uri="{BB962C8B-B14F-4D97-AF65-F5344CB8AC3E}">
        <p14:creationId xmlns:p14="http://schemas.microsoft.com/office/powerpoint/2010/main" val="1893718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BB70-B428-DFEE-448A-862CBF5B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741202"/>
                </a:solidFill>
              </a:rPr>
              <a:t>Beautiful Reading Quotes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C2B99-CB66-ECCA-16A8-C5F6B318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" A reader lives a thousand lives before he dies. The man who never reads lives only one.“ George R.R. Martin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“The more that you read, the more things you will know. “ Dr. Seuss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“Reading is to the mind what exercise is to the body.“ Joseph Addison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“There is no friend as loyal as a book.“ Ernest Hemingway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“Reading gives us someplace to go when we have to stay where we are.“ Mason Cooley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“A room without books is like a body without a soul.“ Cicero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“Those who do not read should not lead.” Prof </a:t>
            </a:r>
            <a:r>
              <a:rPr lang="en-US" sz="20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Tshilidzi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Marwala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“A </a:t>
            </a:r>
            <a:r>
              <a:rPr lang="en-U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vhali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u a </a:t>
            </a:r>
            <a:r>
              <a:rPr lang="en-U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vhalavhala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.“ Nematangari </a:t>
            </a:r>
            <a:r>
              <a:rPr lang="en-U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Mmboniseni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Aptos" panose="020B0004020202020204" pitchFamily="34" charset="0"/>
              </a:rPr>
              <a:t>Read Today Lead Tomorrow – Read to Lead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CCA67-F5A5-F455-8C4F-EFB45F961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A3B54F-4D6D-439C-9A2C-B6799378E1A1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4808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73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D220-705B-CF38-5C6C-69EFE2DB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78296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Problem Statement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2B27D5-C91F-E43D-277A-6E4B0FEA8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24110"/>
              </p:ext>
            </p:extLst>
          </p:nvPr>
        </p:nvGraphicFramePr>
        <p:xfrm>
          <a:off x="0" y="2348880"/>
          <a:ext cx="9144000" cy="1987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4168">
                  <a:extLst>
                    <a:ext uri="{9D8B030D-6E8A-4147-A177-3AD203B41FA5}">
                      <a16:colId xmlns:a16="http://schemas.microsoft.com/office/drawing/2014/main" val="1856503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809655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470239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99504185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3748923820"/>
                    </a:ext>
                  </a:extLst>
                </a:gridCol>
              </a:tblGrid>
              <a:tr h="56193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ZA" sz="1400" kern="100" dirty="0">
                          <a:effectLst/>
                        </a:rPr>
                        <a:t>Most learners, particularly from no-fee schools in South Africa, struggle with reading. Learners from African language backgrounds perform badly on international, regional, and national reading assessments.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273941"/>
                  </a:ext>
                </a:extLst>
              </a:tr>
              <a:tr h="399045">
                <a:tc row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ZA" sz="1400" kern="100" dirty="0">
                          <a:effectLst/>
                        </a:rPr>
                        <a:t>Progress in International Reading Literacy Study (PIRLS)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ZA" sz="1400" kern="100" dirty="0">
                          <a:effectLst/>
                        </a:rPr>
                        <a:t>South African learners always perform poorly on PIRLS.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ZA" sz="1400" kern="100" dirty="0">
                          <a:effectLst/>
                        </a:rPr>
                        <a:t>Grade 4 learners cannot read with understanding.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ZA" sz="1400" kern="100" dirty="0">
                          <a:effectLst/>
                        </a:rPr>
                        <a:t>Reading deficiencies negatively impact on overall learning outcomes.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ZA" sz="1400" kern="100" dirty="0">
                          <a:effectLst/>
                        </a:rPr>
                        <a:t>Learners’ poor performance in TIMMS has its footprints on languages. 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ZA" sz="1400" kern="100">
                          <a:effectLst/>
                        </a:rPr>
                        <a:t>Year and Performance Percentage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154466"/>
                  </a:ext>
                </a:extLst>
              </a:tr>
              <a:tr h="538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kern="100">
                          <a:effectLst/>
                        </a:rPr>
                        <a:t>2006</a:t>
                      </a:r>
                      <a:endParaRPr lang="en-US" sz="20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400" kern="100">
                          <a:effectLst/>
                        </a:rPr>
                        <a:t>2011</a:t>
                      </a:r>
                      <a:endParaRPr lang="en-US" sz="20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400" kern="100">
                          <a:effectLst/>
                        </a:rPr>
                        <a:t>2016</a:t>
                      </a:r>
                      <a:endParaRPr lang="en-US" sz="20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ZA" sz="1400" kern="100">
                          <a:effectLst/>
                        </a:rPr>
                        <a:t>2021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830063"/>
                  </a:ext>
                </a:extLst>
              </a:tr>
              <a:tr h="488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kern="100" dirty="0">
                          <a:effectLst/>
                        </a:rPr>
                        <a:t>87%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400" kern="100" dirty="0">
                          <a:effectLst/>
                        </a:rPr>
                        <a:t>82%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400" kern="100" dirty="0">
                          <a:effectLst/>
                        </a:rPr>
                        <a:t>78%</a:t>
                      </a:r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ZA" sz="1400" kern="100" dirty="0">
                          <a:effectLst/>
                        </a:rPr>
                        <a:t>81%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5295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C5D5A1-9559-ED39-6D1C-7618B30B2E9E}"/>
              </a:ext>
            </a:extLst>
          </p:cNvPr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/>
              <a:t>Despite the interventions and programmes implemented in DBE (provinces, districts, circuits, and schools) - there remain challenges in the reading (Mathematics and Natural Science) performance of learners as demonstrated in different studies (National, Regional, International - ELNA, Systemic Evaluation, Reading Panel, SACMEQ,  PIRLS, TIMMS, etc.)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8CA4E7-FA33-3636-933B-F414CC6FE31C}"/>
              </a:ext>
            </a:extLst>
          </p:cNvPr>
          <p:cNvSpPr txBox="1"/>
          <p:nvPr/>
        </p:nvSpPr>
        <p:spPr>
          <a:xfrm>
            <a:off x="0" y="4365104"/>
            <a:ext cx="9144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2021 PIRLS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results have revealed that most of our Black African learners (81%) have regressed and perform poorly in reading and comprehension skills, post-COVID-19.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 Narrow" panose="020B0606020202030204" pitchFamily="34" charset="0"/>
              </a:rPr>
              <a:t>This is a serious setback as reading is the most fundamental skill that learners must master to be successful in school.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5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BD61-C7BB-1849-7684-46E20BE68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 crisis is amplified in African language-speaking schools, where learners face a dual challenge of learning to read and transitioning to English as the language of learning and teaching and Assessment (LOLTA). </a:t>
            </a:r>
          </a:p>
          <a:p>
            <a:pPr algn="just"/>
            <a:r>
              <a:rPr lang="en-US" dirty="0"/>
              <a:t>Reading is foundational to all learning areas and long-term academic success. </a:t>
            </a:r>
          </a:p>
          <a:p>
            <a:pPr algn="just"/>
            <a:r>
              <a:rPr lang="en-US" dirty="0"/>
              <a:t>Reading is not just a language skill—it is a gateway to learning in all subjects, including mathematics, science, and social studies. </a:t>
            </a:r>
          </a:p>
          <a:p>
            <a:pPr algn="just"/>
            <a:r>
              <a:rPr lang="en-US" dirty="0"/>
              <a:t>If learners do not learn to read by Grade 3, they struggle to read to learn in subsequent grades.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C6481B-7521-3C9A-B0F2-CDC4813C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Problem Statement…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7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EBC20EE-73AF-CEFD-28F2-ACBEE5E8653D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/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CFDD376-0CEA-7A03-01D8-D876F7AA18CD}"/>
              </a:ext>
            </a:extLst>
          </p:cNvPr>
          <p:cNvSpPr/>
          <p:nvPr/>
        </p:nvSpPr>
        <p:spPr>
          <a:xfrm>
            <a:off x="844152" y="1628800"/>
            <a:ext cx="2719736" cy="79208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 Narrow" panose="020B0606020202030204" pitchFamily="34" charset="0"/>
              </a:rPr>
              <a:t>Our learners are non-readers</a:t>
            </a:r>
            <a:endParaRPr lang="en-US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F05FA09-1011-6333-A7DC-3861067920A3}"/>
              </a:ext>
            </a:extLst>
          </p:cNvPr>
          <p:cNvSpPr/>
          <p:nvPr/>
        </p:nvSpPr>
        <p:spPr>
          <a:xfrm>
            <a:off x="3203848" y="2420888"/>
            <a:ext cx="2376264" cy="79208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 Narrow" panose="020B0606020202030204" pitchFamily="34" charset="0"/>
              </a:rPr>
              <a:t>Our learners can’t read fluently</a:t>
            </a:r>
            <a:endParaRPr lang="en-US" dirty="0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9E3C8F23-CCF4-E9B5-BCA2-D85799B93511}"/>
              </a:ext>
            </a:extLst>
          </p:cNvPr>
          <p:cNvSpPr/>
          <p:nvPr/>
        </p:nvSpPr>
        <p:spPr>
          <a:xfrm>
            <a:off x="5652120" y="1772816"/>
            <a:ext cx="2376264" cy="79208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 Narrow" panose="020B0606020202030204" pitchFamily="34" charset="0"/>
              </a:rPr>
              <a:t>Our learners can’t read for meaning</a:t>
            </a:r>
            <a:endParaRPr lang="en-US" dirty="0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CD83217-0381-2DD3-55B3-DA12292DB329}"/>
              </a:ext>
            </a:extLst>
          </p:cNvPr>
          <p:cNvSpPr/>
          <p:nvPr/>
        </p:nvSpPr>
        <p:spPr>
          <a:xfrm>
            <a:off x="3203848" y="4077072"/>
            <a:ext cx="2376264" cy="79208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 Narrow" panose="020B0606020202030204" pitchFamily="34" charset="0"/>
              </a:rPr>
              <a:t>Our learners can’t read independently</a:t>
            </a:r>
            <a:endParaRPr lang="en-US" dirty="0"/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9F2A6331-F0D3-A060-637F-5948DE9C4516}"/>
              </a:ext>
            </a:extLst>
          </p:cNvPr>
          <p:cNvSpPr/>
          <p:nvPr/>
        </p:nvSpPr>
        <p:spPr>
          <a:xfrm>
            <a:off x="827584" y="3212976"/>
            <a:ext cx="2736304" cy="79208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 Narrow" panose="020B0606020202030204" pitchFamily="34" charset="0"/>
              </a:rPr>
              <a:t>Our learners are not proficient readers</a:t>
            </a:r>
            <a:endParaRPr lang="en-US" dirty="0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4BFCFB0B-6BF0-C869-A1A7-825BAEFE1330}"/>
              </a:ext>
            </a:extLst>
          </p:cNvPr>
          <p:cNvSpPr/>
          <p:nvPr/>
        </p:nvSpPr>
        <p:spPr>
          <a:xfrm>
            <a:off x="5652120" y="4869160"/>
            <a:ext cx="2376264" cy="79208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 Narrow" panose="020B0606020202030204" pitchFamily="34" charset="0"/>
              </a:rPr>
              <a:t>Our learners can’t read for learning</a:t>
            </a:r>
            <a:endParaRPr lang="en-US" dirty="0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6BB87194-A9A9-4CDA-703C-F352132501B9}"/>
              </a:ext>
            </a:extLst>
          </p:cNvPr>
          <p:cNvSpPr/>
          <p:nvPr/>
        </p:nvSpPr>
        <p:spPr>
          <a:xfrm>
            <a:off x="827584" y="4941168"/>
            <a:ext cx="2376264" cy="79208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 Narrow" panose="020B0606020202030204" pitchFamily="34" charset="0"/>
              </a:rPr>
              <a:t>Our learners can’t </a:t>
            </a:r>
            <a:r>
              <a:rPr lang="en-ZA" sz="3200" b="1" dirty="0">
                <a:latin typeface="Arial Narrow" panose="020B0606020202030204" pitchFamily="34" charset="0"/>
              </a:rPr>
              <a:t>WRITE</a:t>
            </a:r>
            <a:endParaRPr lang="en-US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FC02F0-3B73-1591-A2F9-80F1F1E6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Problem Statement…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3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7264-73D6-5FA6-5C81-5FFC6863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Learners writing in </a:t>
            </a:r>
            <a:r>
              <a:rPr lang="en-ZA" sz="2400" b="1" u="sng" dirty="0">
                <a:latin typeface="Arial Narrow" panose="020B0606020202030204" pitchFamily="34" charset="0"/>
              </a:rPr>
              <a:t>African languages </a:t>
            </a:r>
            <a:r>
              <a:rPr lang="en-ZA" sz="2400" dirty="0">
                <a:latin typeface="Arial Narrow" panose="020B0606020202030204" pitchFamily="34" charset="0"/>
              </a:rPr>
              <a:t>perform poorly. More than </a:t>
            </a:r>
            <a:r>
              <a:rPr lang="en-ZA" sz="2400" b="1" dirty="0">
                <a:latin typeface="Arial Narrow" panose="020B0606020202030204" pitchFamily="34" charset="0"/>
              </a:rPr>
              <a:t>80%</a:t>
            </a:r>
            <a:r>
              <a:rPr lang="en-ZA" sz="2400" dirty="0">
                <a:latin typeface="Arial Narrow" panose="020B0606020202030204" pitchFamily="34" charset="0"/>
              </a:rPr>
              <a:t> of learners who wrote in one of the nine African languages did not reach the Low Benchmark;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Learners writing in their home languages achieved higher scores;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Girls achieved higher than</a:t>
            </a:r>
            <a:r>
              <a:rPr lang="en-ZA" sz="2400" b="1" u="sng" dirty="0">
                <a:latin typeface="Arial Narrow" panose="020B0606020202030204" pitchFamily="34" charset="0"/>
              </a:rPr>
              <a:t> boys</a:t>
            </a:r>
            <a:r>
              <a:rPr lang="en-ZA" sz="2400" dirty="0">
                <a:latin typeface="Arial Narrow" panose="020B0606020202030204" pitchFamily="34" charset="0"/>
              </a:rPr>
              <a:t>. A very high percentage (</a:t>
            </a:r>
            <a:r>
              <a:rPr lang="en-ZA" sz="2400" b="1" dirty="0">
                <a:latin typeface="Arial Narrow" panose="020B0606020202030204" pitchFamily="34" charset="0"/>
              </a:rPr>
              <a:t>84%</a:t>
            </a:r>
            <a:r>
              <a:rPr lang="en-ZA" sz="2400" dirty="0">
                <a:latin typeface="Arial Narrow" panose="020B0606020202030204" pitchFamily="34" charset="0"/>
              </a:rPr>
              <a:t>) of boys did not reach the lowest benchmark;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There is a large, significant difference in achievement between learners from </a:t>
            </a:r>
            <a:r>
              <a:rPr lang="en-ZA" sz="2400" b="1" u="sng" dirty="0">
                <a:latin typeface="Arial Narrow" panose="020B0606020202030204" pitchFamily="34" charset="0"/>
              </a:rPr>
              <a:t>disadvantaged backgrounds </a:t>
            </a:r>
            <a:r>
              <a:rPr lang="en-ZA" sz="2400" dirty="0">
                <a:latin typeface="Arial Narrow" panose="020B0606020202030204" pitchFamily="34" charset="0"/>
              </a:rPr>
              <a:t>(</a:t>
            </a:r>
            <a:r>
              <a:rPr lang="en-ZA" sz="2400" b="1" dirty="0">
                <a:latin typeface="Arial Narrow" panose="020B0606020202030204" pitchFamily="34" charset="0"/>
              </a:rPr>
              <a:t>309 points</a:t>
            </a:r>
            <a:r>
              <a:rPr lang="en-ZA" sz="2400" dirty="0">
                <a:latin typeface="Arial Narrow" panose="020B0606020202030204" pitchFamily="34" charset="0"/>
              </a:rPr>
              <a:t>) and from more affluent backgrounds (</a:t>
            </a:r>
            <a:r>
              <a:rPr lang="en-ZA" sz="2400" b="1" dirty="0">
                <a:latin typeface="Arial Narrow" panose="020B0606020202030204" pitchFamily="34" charset="0"/>
              </a:rPr>
              <a:t>428 </a:t>
            </a:r>
            <a:r>
              <a:rPr lang="en-ZA" sz="2400" dirty="0">
                <a:latin typeface="Arial Narrow" panose="020B0606020202030204" pitchFamily="34" charset="0"/>
              </a:rPr>
              <a:t>points);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Learners in schools with</a:t>
            </a:r>
            <a:r>
              <a:rPr lang="en-ZA" sz="2400" b="1" u="sng" dirty="0">
                <a:latin typeface="Arial Narrow" panose="020B0606020202030204" pitchFamily="34" charset="0"/>
              </a:rPr>
              <a:t> resource </a:t>
            </a:r>
            <a:r>
              <a:rPr lang="en-ZA" sz="2400" dirty="0">
                <a:latin typeface="Arial Narrow" panose="020B0606020202030204" pitchFamily="34" charset="0"/>
              </a:rPr>
              <a:t>shortages performed lower;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Learners in classes that have a </a:t>
            </a:r>
            <a:r>
              <a:rPr lang="en-ZA" sz="2400" b="1" u="sng" dirty="0">
                <a:latin typeface="Arial Narrow" panose="020B0606020202030204" pitchFamily="34" charset="0"/>
              </a:rPr>
              <a:t>classroom library </a:t>
            </a:r>
            <a:r>
              <a:rPr lang="en-ZA" sz="2400" dirty="0">
                <a:latin typeface="Arial Narrow" panose="020B0606020202030204" pitchFamily="34" charset="0"/>
              </a:rPr>
              <a:t>scored higher;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Learners who had</a:t>
            </a:r>
            <a:r>
              <a:rPr lang="en-ZA" sz="2400" b="1" u="sng" dirty="0">
                <a:latin typeface="Arial Narrow" panose="020B0606020202030204" pitchFamily="34" charset="0"/>
              </a:rPr>
              <a:t> parents </a:t>
            </a:r>
            <a:r>
              <a:rPr lang="en-ZA" sz="2400" dirty="0">
                <a:latin typeface="Arial Narrow" panose="020B0606020202030204" pitchFamily="34" charset="0"/>
              </a:rPr>
              <a:t>who liked reading achieved the highest mean score;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Learners who attended a </a:t>
            </a:r>
            <a:r>
              <a:rPr lang="en-ZA" sz="2400" b="1" u="sng" dirty="0">
                <a:latin typeface="Arial Narrow" panose="020B0606020202030204" pitchFamily="34" charset="0"/>
              </a:rPr>
              <a:t>preschool </a:t>
            </a:r>
            <a:r>
              <a:rPr lang="en-ZA" sz="2400" dirty="0">
                <a:latin typeface="Arial Narrow" panose="020B0606020202030204" pitchFamily="34" charset="0"/>
              </a:rPr>
              <a:t>achieved higher mean scores;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>
                <a:latin typeface="Arial Narrow" panose="020B0606020202030204" pitchFamily="34" charset="0"/>
              </a:rPr>
              <a:t>Learners living in remote </a:t>
            </a:r>
            <a:r>
              <a:rPr lang="en-ZA" sz="2400" b="1" u="sng" dirty="0">
                <a:latin typeface="Arial Narrow" panose="020B0606020202030204" pitchFamily="34" charset="0"/>
              </a:rPr>
              <a:t>rural areas</a:t>
            </a:r>
            <a:r>
              <a:rPr lang="en-ZA" sz="2400" dirty="0">
                <a:latin typeface="Arial Narrow" panose="020B0606020202030204" pitchFamily="34" charset="0"/>
              </a:rPr>
              <a:t>, </a:t>
            </a:r>
            <a:r>
              <a:rPr lang="en-ZA" sz="2400" b="1" u="sng" dirty="0">
                <a:latin typeface="Arial Narrow" panose="020B0606020202030204" pitchFamily="34" charset="0"/>
              </a:rPr>
              <a:t>small towns </a:t>
            </a:r>
            <a:r>
              <a:rPr lang="en-ZA" sz="2400" dirty="0">
                <a:latin typeface="Arial Narrow" panose="020B0606020202030204" pitchFamily="34" charset="0"/>
              </a:rPr>
              <a:t>or </a:t>
            </a:r>
            <a:r>
              <a:rPr lang="en-ZA" sz="2400" b="1" u="sng" dirty="0">
                <a:latin typeface="Arial Narrow" panose="020B0606020202030204" pitchFamily="34" charset="0"/>
              </a:rPr>
              <a:t>villages,</a:t>
            </a:r>
            <a:r>
              <a:rPr lang="en-ZA" sz="2400" dirty="0">
                <a:latin typeface="Arial Narrow" panose="020B0606020202030204" pitchFamily="34" charset="0"/>
              </a:rPr>
              <a:t> and </a:t>
            </a:r>
            <a:r>
              <a:rPr lang="en-ZA" sz="2400" b="1" u="sng" dirty="0">
                <a:latin typeface="Arial Narrow" panose="020B0606020202030204" pitchFamily="34" charset="0"/>
              </a:rPr>
              <a:t>townships</a:t>
            </a:r>
            <a:r>
              <a:rPr lang="en-ZA" sz="2400" dirty="0">
                <a:latin typeface="Arial Narrow" panose="020B0606020202030204" pitchFamily="34" charset="0"/>
              </a:rPr>
              <a:t> had the lowest reading literacy achievement.</a:t>
            </a:r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3603FE-45D9-6CF8-56BD-07F92458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Problem Statement…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5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2E83-F748-AEAD-6E53-1E22AA11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2. Literacy in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4402-7686-0754-3D6F-4A986A58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86100" lvl="7" indent="0">
              <a:buNone/>
            </a:pPr>
            <a:r>
              <a:rPr lang="en-US" sz="4400" dirty="0"/>
              <a:t>Reading</a:t>
            </a:r>
            <a:endParaRPr lang="en-US" dirty="0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3CA299DD-1A02-30EE-8F2E-88C7CF5ED9EC}"/>
              </a:ext>
            </a:extLst>
          </p:cNvPr>
          <p:cNvSpPr/>
          <p:nvPr/>
        </p:nvSpPr>
        <p:spPr>
          <a:xfrm>
            <a:off x="107504" y="1600201"/>
            <a:ext cx="2664296" cy="434907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0EEEEB98-E134-1DA4-139F-979DF180E5FD}"/>
              </a:ext>
            </a:extLst>
          </p:cNvPr>
          <p:cNvSpPr/>
          <p:nvPr/>
        </p:nvSpPr>
        <p:spPr>
          <a:xfrm>
            <a:off x="6516216" y="1777085"/>
            <a:ext cx="2448272" cy="434907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D62A2B67-54E5-9F8E-31C6-512915F87E05}"/>
              </a:ext>
            </a:extLst>
          </p:cNvPr>
          <p:cNvSpPr/>
          <p:nvPr/>
        </p:nvSpPr>
        <p:spPr>
          <a:xfrm>
            <a:off x="683568" y="2276872"/>
            <a:ext cx="7776864" cy="283691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Languages Content Subjects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D6D64C-4632-00DA-B39E-4365CE10D634}"/>
              </a:ext>
            </a:extLst>
          </p:cNvPr>
          <p:cNvSpPr/>
          <p:nvPr/>
        </p:nvSpPr>
        <p:spPr>
          <a:xfrm>
            <a:off x="3131840" y="4725144"/>
            <a:ext cx="3024336" cy="12241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Across the Curriculum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0FCC23-1E80-7BA1-7AB3-657E84232952}"/>
              </a:ext>
            </a:extLst>
          </p:cNvPr>
          <p:cNvSpPr/>
          <p:nvPr/>
        </p:nvSpPr>
        <p:spPr>
          <a:xfrm>
            <a:off x="3275856" y="1412776"/>
            <a:ext cx="3024336" cy="12241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443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BE0D67C-A7A3-2925-B5AA-8F4299761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574591"/>
              </p:ext>
            </p:extLst>
          </p:nvPr>
        </p:nvGraphicFramePr>
        <p:xfrm>
          <a:off x="114301" y="2996952"/>
          <a:ext cx="8901113" cy="293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3FD53-EE75-F653-C741-1054A532CDF6}"/>
              </a:ext>
            </a:extLst>
          </p:cNvPr>
          <p:cNvSpPr txBox="1">
            <a:spLocks/>
          </p:cNvSpPr>
          <p:nvPr/>
        </p:nvSpPr>
        <p:spPr>
          <a:xfrm>
            <a:off x="50533" y="1052736"/>
            <a:ext cx="8979166" cy="166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892" algn="just"/>
            <a:r>
              <a:rPr lang="en-ZA" sz="2000" dirty="0">
                <a:latin typeface="Arial Narrow" panose="020B0606020202030204" pitchFamily="34" charset="0"/>
              </a:rPr>
              <a:t>The National Reading Sector Plan was developed (Sep-Oct 2019) with </a:t>
            </a:r>
            <a:r>
              <a:rPr lang="en-ZA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10 pillars</a:t>
            </a:r>
          </a:p>
          <a:p>
            <a:pPr marL="342892" algn="just"/>
            <a:r>
              <a:rPr lang="en-ZA" sz="2000" dirty="0">
                <a:latin typeface="Arial Narrow" panose="020B0606020202030204" pitchFamily="34" charset="0"/>
              </a:rPr>
              <a:t>Guided the development of contextualised provincial reading plans.</a:t>
            </a:r>
          </a:p>
          <a:p>
            <a:pPr marL="342892" algn="just"/>
            <a:r>
              <a:rPr lang="en-ZA" sz="2000" dirty="0">
                <a:latin typeface="Arial Narrow" panose="020B0606020202030204" pitchFamily="34" charset="0"/>
              </a:rPr>
              <a:t>Used to galvanise support and resources from across sectors.</a:t>
            </a:r>
          </a:p>
          <a:p>
            <a:pPr marL="342892" algn="just"/>
            <a:r>
              <a:rPr lang="en-ZA" sz="2000" dirty="0">
                <a:latin typeface="Arial Narrow" panose="020B0606020202030204" pitchFamily="34" charset="0"/>
              </a:rPr>
              <a:t>However, implementation was weak, and this has forced the system to re-examine what did not work and how to fix it.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FDB089-27A4-930F-5EE1-ADD3B10A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963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National Reading Sector Plan 2019-2023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5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8A7C-438F-31A2-8180-B89A9EC7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National Reading Literacy Strategy: 2024-2030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A3F4E-FFB0-5FC3-4294-FDF1FD89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 National Reading Sector Plan has evolved into the </a:t>
            </a:r>
            <a:r>
              <a:rPr lang="en-US" b="1" dirty="0"/>
              <a:t>National Reading Literacy Strategy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 response to the </a:t>
            </a:r>
            <a:r>
              <a:rPr lang="en-US" b="1" dirty="0"/>
              <a:t>2019 and 2025 SONA</a:t>
            </a:r>
            <a:r>
              <a:rPr lang="en-US" dirty="0"/>
              <a:t>, the DBE is implementing targeted measures to improve reading outcomes.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Goal: </a:t>
            </a:r>
            <a:r>
              <a:rPr lang="en-US" b="1" dirty="0"/>
              <a:t>Every 10-year-old reads with understanding.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66448"/>
      </p:ext>
    </p:extLst>
  </p:cSld>
  <p:clrMapOvr>
    <a:masterClrMapping/>
  </p:clrMapOvr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EDD0534836E478CFB17B82FFCB8CA" ma:contentTypeVersion="16" ma:contentTypeDescription="Create a new document." ma:contentTypeScope="" ma:versionID="f2e4f487e2e3e2e36458c104f36830b4">
  <xsd:schema xmlns:xsd="http://www.w3.org/2001/XMLSchema" xmlns:xs="http://www.w3.org/2001/XMLSchema" xmlns:p="http://schemas.microsoft.com/office/2006/metadata/properties" xmlns:ns3="77d47d1a-a961-40a3-8631-4593142a27e6" xmlns:ns4="0c1079f3-2aa4-4cbd-b89c-40dc60c9aa6a" targetNamespace="http://schemas.microsoft.com/office/2006/metadata/properties" ma:root="true" ma:fieldsID="81579778ce8b84d6544540937ece5a7c" ns3:_="" ns4:_="">
    <xsd:import namespace="77d47d1a-a961-40a3-8631-4593142a27e6"/>
    <xsd:import namespace="0c1079f3-2aa4-4cbd-b89c-40dc60c9aa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bjectDetectorVersions" minOccurs="0"/>
                <xsd:element ref="ns4:_activity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47d1a-a961-40a3-8631-4593142a27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079f3-2aa4-4cbd-b89c-40dc60c9a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1079f3-2aa4-4cbd-b89c-40dc60c9aa6a" xsi:nil="true"/>
  </documentManagement>
</p:properties>
</file>

<file path=customXml/itemProps1.xml><?xml version="1.0" encoding="utf-8"?>
<ds:datastoreItem xmlns:ds="http://schemas.openxmlformats.org/officeDocument/2006/customXml" ds:itemID="{ECBD1563-FDAE-4D66-8616-8436FB1207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05909-150E-43DD-9C67-8E9912D26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47d1a-a961-40a3-8631-4593142a27e6"/>
    <ds:schemaRef ds:uri="0c1079f3-2aa4-4cbd-b89c-40dc60c9a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544FC-EBAC-4C84-8B32-142DC80AA390}">
  <ds:schemaRefs>
    <ds:schemaRef ds:uri="http://schemas.microsoft.com/office/2006/metadata/properties"/>
    <ds:schemaRef ds:uri="http://schemas.microsoft.com/office/infopath/2007/PartnerControls"/>
    <ds:schemaRef ds:uri="0c1079f3-2aa4-4cbd-b89c-40dc60c9aa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158294</TotalTime>
  <Words>1137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Arial</vt:lpstr>
      <vt:lpstr>Arial Narrow</vt:lpstr>
      <vt:lpstr>Calibri</vt:lpstr>
      <vt:lpstr>Courier New</vt:lpstr>
      <vt:lpstr>Google Sans</vt:lpstr>
      <vt:lpstr>Symbol</vt:lpstr>
      <vt:lpstr>Times New Roman</vt:lpstr>
      <vt:lpstr>Wingdings</vt:lpstr>
      <vt:lpstr>New DBE Presentation template</vt:lpstr>
      <vt:lpstr>2_New DBE Presentation template</vt:lpstr>
      <vt:lpstr>3_Custom Design</vt:lpstr>
      <vt:lpstr>The National Reading Literacy Strategy Irene Country Lodge Pretoria 3 July 2025</vt:lpstr>
      <vt:lpstr> PRESENTATION OUTLINE</vt:lpstr>
      <vt:lpstr>1. Problem Statement</vt:lpstr>
      <vt:lpstr>1. Problem Statement…</vt:lpstr>
      <vt:lpstr>1. Problem Statement…</vt:lpstr>
      <vt:lpstr>1. Problem Statement…</vt:lpstr>
      <vt:lpstr>2. Literacy in Curriculum</vt:lpstr>
      <vt:lpstr>The National Reading Sector Plan 2019-2023</vt:lpstr>
      <vt:lpstr> 3. The National Reading Literacy Strategy: 2024-2030 </vt:lpstr>
      <vt:lpstr>PowerPoint Presentation</vt:lpstr>
      <vt:lpstr>Pillars</vt:lpstr>
      <vt:lpstr>PowerPoint Presentation</vt:lpstr>
      <vt:lpstr>PowerPoint Presentation</vt:lpstr>
      <vt:lpstr>Key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Beautiful Reading Quotes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Nematangari, Mboni</cp:lastModifiedBy>
  <cp:revision>4776</cp:revision>
  <cp:lastPrinted>2022-03-07T06:14:52Z</cp:lastPrinted>
  <dcterms:created xsi:type="dcterms:W3CDTF">2013-11-04T08:51:01Z</dcterms:created>
  <dcterms:modified xsi:type="dcterms:W3CDTF">2025-07-03T05:51:45Z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8303f9-30f7-4958-96ca-fdaa4fbec4ee_Enabled">
    <vt:lpwstr>True</vt:lpwstr>
  </property>
  <property fmtid="{D5CDD505-2E9C-101B-9397-08002B2CF9AE}" pid="3" name="MSIP_Label_6a8303f9-30f7-4958-96ca-fdaa4fbec4ee_SiteId">
    <vt:lpwstr>d0c67a31-d574-4319-a92e-4b6a8b051e85</vt:lpwstr>
  </property>
  <property fmtid="{D5CDD505-2E9C-101B-9397-08002B2CF9AE}" pid="4" name="MSIP_Label_6a8303f9-30f7-4958-96ca-fdaa4fbec4ee_Owner">
    <vt:lpwstr>Portia.Mngenela@gauteng.gov.za</vt:lpwstr>
  </property>
  <property fmtid="{D5CDD505-2E9C-101B-9397-08002B2CF9AE}" pid="5" name="MSIP_Label_6a8303f9-30f7-4958-96ca-fdaa4fbec4ee_SetDate">
    <vt:lpwstr>2025-02-07T09:21:09.9110533Z</vt:lpwstr>
  </property>
  <property fmtid="{D5CDD505-2E9C-101B-9397-08002B2CF9AE}" pid="6" name="MSIP_Label_6a8303f9-30f7-4958-96ca-fdaa4fbec4ee_Name">
    <vt:lpwstr>Personal</vt:lpwstr>
  </property>
  <property fmtid="{D5CDD505-2E9C-101B-9397-08002B2CF9AE}" pid="7" name="MSIP_Label_6a8303f9-30f7-4958-96ca-fdaa4fbec4ee_Application">
    <vt:lpwstr>Microsoft Azure Information Protection</vt:lpwstr>
  </property>
  <property fmtid="{D5CDD505-2E9C-101B-9397-08002B2CF9AE}" pid="8" name="MSIP_Label_6a8303f9-30f7-4958-96ca-fdaa4fbec4ee_ActionId">
    <vt:lpwstr>9c8c963b-b8d4-4573-b7e4-d34a38dabdb0</vt:lpwstr>
  </property>
  <property fmtid="{D5CDD505-2E9C-101B-9397-08002B2CF9AE}" pid="9" name="MSIP_Label_6a8303f9-30f7-4958-96ca-fdaa4fbec4ee_Extended_MSFT_Method">
    <vt:lpwstr>Automatic</vt:lpwstr>
  </property>
  <property fmtid="{D5CDD505-2E9C-101B-9397-08002B2CF9AE}" pid="10" name="MSIP_Label_40279c0b-0284-4ad2-a6b8-6c69ebead0b7_Enabled">
    <vt:lpwstr>True</vt:lpwstr>
  </property>
  <property fmtid="{D5CDD505-2E9C-101B-9397-08002B2CF9AE}" pid="11" name="MSIP_Label_40279c0b-0284-4ad2-a6b8-6c69ebead0b7_SiteId">
    <vt:lpwstr>d0c67a31-d574-4319-a92e-4b6a8b051e85</vt:lpwstr>
  </property>
  <property fmtid="{D5CDD505-2E9C-101B-9397-08002B2CF9AE}" pid="12" name="MSIP_Label_40279c0b-0284-4ad2-a6b8-6c69ebead0b7_Owner">
    <vt:lpwstr>Portia.Mngenela@gauteng.gov.za</vt:lpwstr>
  </property>
  <property fmtid="{D5CDD505-2E9C-101B-9397-08002B2CF9AE}" pid="13" name="MSIP_Label_40279c0b-0284-4ad2-a6b8-6c69ebead0b7_SetDate">
    <vt:lpwstr>2025-02-07T09:21:09.9110533Z</vt:lpwstr>
  </property>
  <property fmtid="{D5CDD505-2E9C-101B-9397-08002B2CF9AE}" pid="14" name="MSIP_Label_40279c0b-0284-4ad2-a6b8-6c69ebead0b7_Name">
    <vt:lpwstr>General - No Protection</vt:lpwstr>
  </property>
  <property fmtid="{D5CDD505-2E9C-101B-9397-08002B2CF9AE}" pid="15" name="MSIP_Label_40279c0b-0284-4ad2-a6b8-6c69ebead0b7_Application">
    <vt:lpwstr>Microsoft Azure Information Protection</vt:lpwstr>
  </property>
  <property fmtid="{D5CDD505-2E9C-101B-9397-08002B2CF9AE}" pid="16" name="MSIP_Label_40279c0b-0284-4ad2-a6b8-6c69ebead0b7_ActionId">
    <vt:lpwstr>9c8c963b-b8d4-4573-b7e4-d34a38dabdb0</vt:lpwstr>
  </property>
  <property fmtid="{D5CDD505-2E9C-101B-9397-08002B2CF9AE}" pid="17" name="MSIP_Label_40279c0b-0284-4ad2-a6b8-6c69ebead0b7_Parent">
    <vt:lpwstr>6a8303f9-30f7-4958-96ca-fdaa4fbec4ee</vt:lpwstr>
  </property>
  <property fmtid="{D5CDD505-2E9C-101B-9397-08002B2CF9AE}" pid="18" name="MSIP_Label_40279c0b-0284-4ad2-a6b8-6c69ebead0b7_Extended_MSFT_Method">
    <vt:lpwstr>Automatic</vt:lpwstr>
  </property>
  <property fmtid="{D5CDD505-2E9C-101B-9397-08002B2CF9AE}" pid="19" name="MSIP_Label_a900fedf-9168-4eee-9a24-49c824c30928_Enabled">
    <vt:lpwstr>True</vt:lpwstr>
  </property>
  <property fmtid="{D5CDD505-2E9C-101B-9397-08002B2CF9AE}" pid="20" name="MSIP_Label_a900fedf-9168-4eee-9a24-49c824c30928_SiteId">
    <vt:lpwstr>213a6ffd-8132-4e6c-be0a-e66871ad406b</vt:lpwstr>
  </property>
  <property fmtid="{D5CDD505-2E9C-101B-9397-08002B2CF9AE}" pid="21" name="MSIP_Label_a900fedf-9168-4eee-9a24-49c824c30928_SetDate">
    <vt:lpwstr>2024-10-14T10:02:44Z</vt:lpwstr>
  </property>
  <property fmtid="{D5CDD505-2E9C-101B-9397-08002B2CF9AE}" pid="22" name="MSIP_Label_a900fedf-9168-4eee-9a24-49c824c30928_Name">
    <vt:lpwstr>defa4170-0d19-0005-0004-bc88714345d2</vt:lpwstr>
  </property>
  <property fmtid="{D5CDD505-2E9C-101B-9397-08002B2CF9AE}" pid="23" name="MSIP_Label_a900fedf-9168-4eee-9a24-49c824c30928_ActionId">
    <vt:lpwstr>0abc067f-4eab-4ad1-8670-9920cca50417</vt:lpwstr>
  </property>
  <property fmtid="{D5CDD505-2E9C-101B-9397-08002B2CF9AE}" pid="24" name="MSIP_Label_a900fedf-9168-4eee-9a24-49c824c30928_Extended_MSFT_Method">
    <vt:lpwstr>Automatic</vt:lpwstr>
  </property>
  <property fmtid="{D5CDD505-2E9C-101B-9397-08002B2CF9AE}" pid="25" name="Sensitivity">
    <vt:lpwstr>Personal General - No Protection defa4170-0d19-0005-0004-bc88714345d2</vt:lpwstr>
  </property>
  <property fmtid="{D5CDD505-2E9C-101B-9397-08002B2CF9AE}" pid="26" name="ContentTypeId">
    <vt:lpwstr>0x0101004A8EDD0534836E478CFB17B82FFCB8CA</vt:lpwstr>
  </property>
</Properties>
</file>